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58"/>
  </p:notesMasterIdLst>
  <p:sldIdLst>
    <p:sldId id="256" r:id="rId2"/>
    <p:sldId id="316" r:id="rId3"/>
    <p:sldId id="317" r:id="rId4"/>
    <p:sldId id="260" r:id="rId5"/>
    <p:sldId id="261" r:id="rId6"/>
    <p:sldId id="262" r:id="rId7"/>
    <p:sldId id="263" r:id="rId8"/>
    <p:sldId id="257" r:id="rId9"/>
    <p:sldId id="301" r:id="rId10"/>
    <p:sldId id="303" r:id="rId11"/>
    <p:sldId id="264" r:id="rId12"/>
    <p:sldId id="266" r:id="rId13"/>
    <p:sldId id="295" r:id="rId14"/>
    <p:sldId id="297" r:id="rId15"/>
    <p:sldId id="298" r:id="rId16"/>
    <p:sldId id="268" r:id="rId17"/>
    <p:sldId id="269" r:id="rId18"/>
    <p:sldId id="270" r:id="rId19"/>
    <p:sldId id="308" r:id="rId20"/>
    <p:sldId id="309" r:id="rId21"/>
    <p:sldId id="311" r:id="rId22"/>
    <p:sldId id="310" r:id="rId23"/>
    <p:sldId id="314" r:id="rId24"/>
    <p:sldId id="315" r:id="rId25"/>
    <p:sldId id="299" r:id="rId26"/>
    <p:sldId id="273" r:id="rId27"/>
    <p:sldId id="321" r:id="rId28"/>
    <p:sldId id="274" r:id="rId29"/>
    <p:sldId id="300" r:id="rId30"/>
    <p:sldId id="275" r:id="rId31"/>
    <p:sldId id="276" r:id="rId32"/>
    <p:sldId id="277" r:id="rId33"/>
    <p:sldId id="327" r:id="rId34"/>
    <p:sldId id="278" r:id="rId35"/>
    <p:sldId id="279" r:id="rId36"/>
    <p:sldId id="280" r:id="rId37"/>
    <p:sldId id="282" r:id="rId38"/>
    <p:sldId id="283" r:id="rId39"/>
    <p:sldId id="284" r:id="rId40"/>
    <p:sldId id="328" r:id="rId41"/>
    <p:sldId id="329" r:id="rId42"/>
    <p:sldId id="285" r:id="rId43"/>
    <p:sldId id="305" r:id="rId44"/>
    <p:sldId id="286" r:id="rId45"/>
    <p:sldId id="306" r:id="rId46"/>
    <p:sldId id="289" r:id="rId47"/>
    <p:sldId id="290" r:id="rId48"/>
    <p:sldId id="291" r:id="rId49"/>
    <p:sldId id="330" r:id="rId50"/>
    <p:sldId id="331" r:id="rId51"/>
    <p:sldId id="332" r:id="rId52"/>
    <p:sldId id="313" r:id="rId53"/>
    <p:sldId id="293" r:id="rId54"/>
    <p:sldId id="326" r:id="rId55"/>
    <p:sldId id="325" r:id="rId56"/>
    <p:sldId id="324" r:id="rId57"/>
  </p:sldIdLst>
  <p:sldSz cx="9144000" cy="6858000" type="screen4x3"/>
  <p:notesSz cx="6735763" cy="98694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36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5C74CD-9033-4074-B14D-EA3A29244AC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8F14D9AD-08C7-4440-B9AD-CF9C654F4509}">
      <dgm:prSet phldrT="[Text]"/>
      <dgm:spPr/>
      <dgm:t>
        <a:bodyPr/>
        <a:lstStyle/>
        <a:p>
          <a:r>
            <a:rPr lang="en-US" dirty="0" smtClean="0"/>
            <a:t>REGISTERATION OF  COMPANY AND FILE DOCUMENTS , PROVIDE ACCESSIBILITY TO REPOSITORY OF RECORDS AT EASE AND INSTANTLY – BUSINESS POINT OF VIEW </a:t>
          </a:r>
          <a:endParaRPr lang="en-US" dirty="0"/>
        </a:p>
      </dgm:t>
    </dgm:pt>
    <dgm:pt modelId="{270182AC-D6E4-4C95-AAD8-D2E083368E0E}" type="parTrans" cxnId="{66D1666E-53CC-4BAD-B308-59F46E8B9C06}">
      <dgm:prSet/>
      <dgm:spPr/>
      <dgm:t>
        <a:bodyPr/>
        <a:lstStyle/>
        <a:p>
          <a:endParaRPr lang="en-US"/>
        </a:p>
      </dgm:t>
    </dgm:pt>
    <dgm:pt modelId="{86D50AAC-6373-4321-9EDE-90B8BF59EFAB}" type="sibTrans" cxnId="{66D1666E-53CC-4BAD-B308-59F46E8B9C06}">
      <dgm:prSet/>
      <dgm:spPr/>
      <dgm:t>
        <a:bodyPr/>
        <a:lstStyle/>
        <a:p>
          <a:endParaRPr lang="en-US"/>
        </a:p>
      </dgm:t>
    </dgm:pt>
    <dgm:pt modelId="{F079A6C9-6C96-44E5-A77E-D3E3DB7E67FB}">
      <dgm:prSet phldrT="[Text]" custT="1"/>
      <dgm:spPr/>
      <dgm:t>
        <a:bodyPr/>
        <a:lstStyle/>
        <a:p>
          <a:pPr algn="just"/>
          <a:endParaRPr lang="en-US" sz="1800" b="1" dirty="0" smtClean="0"/>
        </a:p>
        <a:p>
          <a:pPr algn="just"/>
          <a:endParaRPr lang="en-US" sz="1800" b="1" dirty="0" smtClean="0"/>
        </a:p>
        <a:p>
          <a:pPr algn="just"/>
          <a:r>
            <a:rPr lang="en-US" sz="1800" b="1" dirty="0" smtClean="0"/>
            <a:t>EASY ACCESSABILITY TO E- RECORDS AND  TO ACT  AS AN  INSTANT  RETRIEVER OF DOCUMENTS OF A DESIRED  COMPANY AND TO SEEK REDRESSAL  OF GRIEVANCES  ON LINE – </a:t>
          </a:r>
        </a:p>
        <a:p>
          <a:pPr algn="just"/>
          <a:r>
            <a:rPr lang="en-US" sz="1800" b="1" dirty="0" smtClean="0"/>
            <a:t>PUBLIC POINT OF VIEW</a:t>
          </a:r>
          <a:endParaRPr lang="en-US" sz="1800" b="1" dirty="0"/>
        </a:p>
      </dgm:t>
    </dgm:pt>
    <dgm:pt modelId="{BDF83E2D-88E0-4DC8-9005-42C99C1C9508}" type="parTrans" cxnId="{F84BB084-F51E-454D-94C9-C5C1EBE64DB5}">
      <dgm:prSet/>
      <dgm:spPr/>
      <dgm:t>
        <a:bodyPr/>
        <a:lstStyle/>
        <a:p>
          <a:endParaRPr lang="en-US"/>
        </a:p>
      </dgm:t>
    </dgm:pt>
    <dgm:pt modelId="{8CAB78FA-8CAE-4CDE-8473-53CBE60FD368}" type="sibTrans" cxnId="{F84BB084-F51E-454D-94C9-C5C1EBE64DB5}">
      <dgm:prSet/>
      <dgm:spPr/>
      <dgm:t>
        <a:bodyPr/>
        <a:lstStyle/>
        <a:p>
          <a:endParaRPr lang="en-US"/>
        </a:p>
      </dgm:t>
    </dgm:pt>
    <dgm:pt modelId="{A98F7D01-C7D2-4C88-B293-953C0631B561}">
      <dgm:prSet phldrT="[Text]" custT="1"/>
      <dgm:spPr/>
      <dgm:t>
        <a:bodyPr/>
        <a:lstStyle/>
        <a:p>
          <a:pPr algn="just"/>
          <a:r>
            <a:rPr lang="en-US" sz="1800" dirty="0" smtClean="0"/>
            <a:t>PROFESSIONALS  CAN ENHANCE  THEIR REPUTATION BY RENDERING EFFICIENT SERVICES TO THEIR CLIENTS – PROFESSIONAL POINT OF VIEW</a:t>
          </a:r>
          <a:endParaRPr lang="en-US" sz="1800" dirty="0"/>
        </a:p>
      </dgm:t>
    </dgm:pt>
    <dgm:pt modelId="{CA769830-36F0-428A-A3C5-4CAF79DB9774}" type="parTrans" cxnId="{407DEE55-75AB-4827-9761-801E9C010515}">
      <dgm:prSet/>
      <dgm:spPr/>
      <dgm:t>
        <a:bodyPr/>
        <a:lstStyle/>
        <a:p>
          <a:endParaRPr lang="en-US"/>
        </a:p>
      </dgm:t>
    </dgm:pt>
    <dgm:pt modelId="{E15B91A6-F856-48CB-B6A9-8A01E5F09214}" type="sibTrans" cxnId="{407DEE55-75AB-4827-9761-801E9C010515}">
      <dgm:prSet/>
      <dgm:spPr/>
      <dgm:t>
        <a:bodyPr/>
        <a:lstStyle/>
        <a:p>
          <a:endParaRPr lang="en-US"/>
        </a:p>
      </dgm:t>
    </dgm:pt>
    <dgm:pt modelId="{41F0E0CC-1A2E-48A0-A621-6883F6FEF72F}">
      <dgm:prSet phldrT="[Text]" custT="1"/>
      <dgm:spPr/>
      <dgm:t>
        <a:bodyPr/>
        <a:lstStyle/>
        <a:p>
          <a:pPr algn="just"/>
          <a:r>
            <a:rPr lang="en-US" sz="1800" dirty="0" smtClean="0"/>
            <a:t>INSPECTION  AND VERIFICATION OF RECORDS AND CHARGES  OF COMPANIES- FINANCIAL INSTITUTION POINT OF VIEW </a:t>
          </a:r>
          <a:endParaRPr lang="en-US" sz="1800" dirty="0"/>
        </a:p>
      </dgm:t>
    </dgm:pt>
    <dgm:pt modelId="{6D8ECF9A-6056-4D93-A4FC-0678810CFE50}" type="parTrans" cxnId="{90344903-4555-430F-8BFC-16A02E47F1F7}">
      <dgm:prSet/>
      <dgm:spPr/>
      <dgm:t>
        <a:bodyPr/>
        <a:lstStyle/>
        <a:p>
          <a:endParaRPr lang="en-US"/>
        </a:p>
      </dgm:t>
    </dgm:pt>
    <dgm:pt modelId="{E5C85A35-08F3-4491-8CA6-B209CE181E13}" type="sibTrans" cxnId="{90344903-4555-430F-8BFC-16A02E47F1F7}">
      <dgm:prSet/>
      <dgm:spPr/>
      <dgm:t>
        <a:bodyPr/>
        <a:lstStyle/>
        <a:p>
          <a:endParaRPr lang="en-US"/>
        </a:p>
      </dgm:t>
    </dgm:pt>
    <dgm:pt modelId="{DA449AA9-E9E4-474E-8180-F70792AE23AA}">
      <dgm:prSet phldrT="[Text]" custT="1"/>
      <dgm:spPr/>
      <dgm:t>
        <a:bodyPr/>
        <a:lstStyle/>
        <a:p>
          <a:r>
            <a:rPr lang="en-US" sz="1800" dirty="0" smtClean="0"/>
            <a:t>TO MAKE  EFFECTIVE COMPLIANCES WITH THE LAWS-EMPLOYEES  POINT OF VIEW</a:t>
          </a:r>
          <a:endParaRPr lang="en-US" sz="1800" dirty="0"/>
        </a:p>
      </dgm:t>
    </dgm:pt>
    <dgm:pt modelId="{B72FFC06-047D-4383-BAC2-6234210DEAD1}" type="sibTrans" cxnId="{D750D72B-6C6B-440A-8F16-AA446A2F7774}">
      <dgm:prSet/>
      <dgm:spPr/>
      <dgm:t>
        <a:bodyPr/>
        <a:lstStyle/>
        <a:p>
          <a:endParaRPr lang="en-US"/>
        </a:p>
      </dgm:t>
    </dgm:pt>
    <dgm:pt modelId="{086C0D3E-ACB6-4AB1-9DF1-BF1243547429}" type="parTrans" cxnId="{D750D72B-6C6B-440A-8F16-AA446A2F7774}">
      <dgm:prSet/>
      <dgm:spPr/>
      <dgm:t>
        <a:bodyPr/>
        <a:lstStyle/>
        <a:p>
          <a:endParaRPr lang="en-US"/>
        </a:p>
      </dgm:t>
    </dgm:pt>
    <dgm:pt modelId="{0DDD4A22-4471-4A62-B5F6-AB422B2C16A6}" type="pres">
      <dgm:prSet presAssocID="{235C74CD-9033-4074-B14D-EA3A29244ACC}" presName="diagram" presStyleCnt="0">
        <dgm:presLayoutVars>
          <dgm:chMax val="1"/>
          <dgm:dir/>
          <dgm:animLvl val="ctr"/>
          <dgm:resizeHandles val="exact"/>
        </dgm:presLayoutVars>
      </dgm:prSet>
      <dgm:spPr/>
      <dgm:t>
        <a:bodyPr/>
        <a:lstStyle/>
        <a:p>
          <a:endParaRPr lang="en-US"/>
        </a:p>
      </dgm:t>
    </dgm:pt>
    <dgm:pt modelId="{F0B2533D-37F7-4EBB-9B4B-EC313B14963D}" type="pres">
      <dgm:prSet presAssocID="{235C74CD-9033-4074-B14D-EA3A29244ACC}" presName="matrix" presStyleCnt="0"/>
      <dgm:spPr/>
    </dgm:pt>
    <dgm:pt modelId="{971150BC-955C-470E-8065-B2857D648750}" type="pres">
      <dgm:prSet presAssocID="{235C74CD-9033-4074-B14D-EA3A29244ACC}" presName="tile1" presStyleLbl="node1" presStyleIdx="0" presStyleCnt="4"/>
      <dgm:spPr/>
      <dgm:t>
        <a:bodyPr/>
        <a:lstStyle/>
        <a:p>
          <a:endParaRPr lang="en-US"/>
        </a:p>
      </dgm:t>
    </dgm:pt>
    <dgm:pt modelId="{29D0DAB3-7FA5-48A3-817D-B6836505D0F5}" type="pres">
      <dgm:prSet presAssocID="{235C74CD-9033-4074-B14D-EA3A29244ACC}" presName="tile1text" presStyleLbl="node1" presStyleIdx="0" presStyleCnt="4">
        <dgm:presLayoutVars>
          <dgm:chMax val="0"/>
          <dgm:chPref val="0"/>
          <dgm:bulletEnabled val="1"/>
        </dgm:presLayoutVars>
      </dgm:prSet>
      <dgm:spPr/>
      <dgm:t>
        <a:bodyPr/>
        <a:lstStyle/>
        <a:p>
          <a:endParaRPr lang="en-US"/>
        </a:p>
      </dgm:t>
    </dgm:pt>
    <dgm:pt modelId="{8AD8A618-00C9-46F1-BCA7-E3B97E2725D0}" type="pres">
      <dgm:prSet presAssocID="{235C74CD-9033-4074-B14D-EA3A29244ACC}" presName="tile2" presStyleLbl="node1" presStyleIdx="1" presStyleCnt="4"/>
      <dgm:spPr/>
      <dgm:t>
        <a:bodyPr/>
        <a:lstStyle/>
        <a:p>
          <a:endParaRPr lang="en-US"/>
        </a:p>
      </dgm:t>
    </dgm:pt>
    <dgm:pt modelId="{52678BE1-3DEA-4A68-9C46-48684241D822}" type="pres">
      <dgm:prSet presAssocID="{235C74CD-9033-4074-B14D-EA3A29244ACC}" presName="tile2text" presStyleLbl="node1" presStyleIdx="1" presStyleCnt="4">
        <dgm:presLayoutVars>
          <dgm:chMax val="0"/>
          <dgm:chPref val="0"/>
          <dgm:bulletEnabled val="1"/>
        </dgm:presLayoutVars>
      </dgm:prSet>
      <dgm:spPr/>
      <dgm:t>
        <a:bodyPr/>
        <a:lstStyle/>
        <a:p>
          <a:endParaRPr lang="en-US"/>
        </a:p>
      </dgm:t>
    </dgm:pt>
    <dgm:pt modelId="{3F3A1544-2062-43A5-8798-F88D1F26CE4F}" type="pres">
      <dgm:prSet presAssocID="{235C74CD-9033-4074-B14D-EA3A29244ACC}" presName="tile3" presStyleLbl="node1" presStyleIdx="2" presStyleCnt="4"/>
      <dgm:spPr/>
      <dgm:t>
        <a:bodyPr/>
        <a:lstStyle/>
        <a:p>
          <a:endParaRPr lang="en-US"/>
        </a:p>
      </dgm:t>
    </dgm:pt>
    <dgm:pt modelId="{23208BE1-E0D4-452F-A39A-B38E48030625}" type="pres">
      <dgm:prSet presAssocID="{235C74CD-9033-4074-B14D-EA3A29244ACC}" presName="tile3text" presStyleLbl="node1" presStyleIdx="2" presStyleCnt="4">
        <dgm:presLayoutVars>
          <dgm:chMax val="0"/>
          <dgm:chPref val="0"/>
          <dgm:bulletEnabled val="1"/>
        </dgm:presLayoutVars>
      </dgm:prSet>
      <dgm:spPr/>
      <dgm:t>
        <a:bodyPr/>
        <a:lstStyle/>
        <a:p>
          <a:endParaRPr lang="en-US"/>
        </a:p>
      </dgm:t>
    </dgm:pt>
    <dgm:pt modelId="{8973246D-A23D-4009-8B82-0CD65563E9C7}" type="pres">
      <dgm:prSet presAssocID="{235C74CD-9033-4074-B14D-EA3A29244ACC}" presName="tile4" presStyleLbl="node1" presStyleIdx="3" presStyleCnt="4"/>
      <dgm:spPr/>
      <dgm:t>
        <a:bodyPr/>
        <a:lstStyle/>
        <a:p>
          <a:endParaRPr lang="en-US"/>
        </a:p>
      </dgm:t>
    </dgm:pt>
    <dgm:pt modelId="{7D7D48F4-234B-4757-A64B-544977EDE36A}" type="pres">
      <dgm:prSet presAssocID="{235C74CD-9033-4074-B14D-EA3A29244ACC}" presName="tile4text" presStyleLbl="node1" presStyleIdx="3" presStyleCnt="4">
        <dgm:presLayoutVars>
          <dgm:chMax val="0"/>
          <dgm:chPref val="0"/>
          <dgm:bulletEnabled val="1"/>
        </dgm:presLayoutVars>
      </dgm:prSet>
      <dgm:spPr/>
      <dgm:t>
        <a:bodyPr/>
        <a:lstStyle/>
        <a:p>
          <a:endParaRPr lang="en-US"/>
        </a:p>
      </dgm:t>
    </dgm:pt>
    <dgm:pt modelId="{BDBB966A-6E0D-43F2-B090-A42F8395C7F8}" type="pres">
      <dgm:prSet presAssocID="{235C74CD-9033-4074-B14D-EA3A29244ACC}" presName="centerTile" presStyleLbl="fgShp" presStyleIdx="0" presStyleCnt="1">
        <dgm:presLayoutVars>
          <dgm:chMax val="0"/>
          <dgm:chPref val="0"/>
        </dgm:presLayoutVars>
      </dgm:prSet>
      <dgm:spPr/>
      <dgm:t>
        <a:bodyPr/>
        <a:lstStyle/>
        <a:p>
          <a:endParaRPr lang="en-US"/>
        </a:p>
      </dgm:t>
    </dgm:pt>
  </dgm:ptLst>
  <dgm:cxnLst>
    <dgm:cxn modelId="{1A3EE4BF-F5B8-4F92-B3ED-DD1828ABE6F0}" type="presOf" srcId="{DA449AA9-E9E4-474E-8180-F70792AE23AA}" destId="{8973246D-A23D-4009-8B82-0CD65563E9C7}" srcOrd="0" destOrd="0" presId="urn:microsoft.com/office/officeart/2005/8/layout/matrix1"/>
    <dgm:cxn modelId="{F84BB084-F51E-454D-94C9-C5C1EBE64DB5}" srcId="{8F14D9AD-08C7-4440-B9AD-CF9C654F4509}" destId="{F079A6C9-6C96-44E5-A77E-D3E3DB7E67FB}" srcOrd="0" destOrd="0" parTransId="{BDF83E2D-88E0-4DC8-9005-42C99C1C9508}" sibTransId="{8CAB78FA-8CAE-4CDE-8473-53CBE60FD368}"/>
    <dgm:cxn modelId="{66D1666E-53CC-4BAD-B308-59F46E8B9C06}" srcId="{235C74CD-9033-4074-B14D-EA3A29244ACC}" destId="{8F14D9AD-08C7-4440-B9AD-CF9C654F4509}" srcOrd="0" destOrd="0" parTransId="{270182AC-D6E4-4C95-AAD8-D2E083368E0E}" sibTransId="{86D50AAC-6373-4321-9EDE-90B8BF59EFAB}"/>
    <dgm:cxn modelId="{8021078A-21A7-465D-B146-F85AD526C238}" type="presOf" srcId="{41F0E0CC-1A2E-48A0-A621-6883F6FEF72F}" destId="{3F3A1544-2062-43A5-8798-F88D1F26CE4F}" srcOrd="0" destOrd="0" presId="urn:microsoft.com/office/officeart/2005/8/layout/matrix1"/>
    <dgm:cxn modelId="{D750D72B-6C6B-440A-8F16-AA446A2F7774}" srcId="{8F14D9AD-08C7-4440-B9AD-CF9C654F4509}" destId="{DA449AA9-E9E4-474E-8180-F70792AE23AA}" srcOrd="3" destOrd="0" parTransId="{086C0D3E-ACB6-4AB1-9DF1-BF1243547429}" sibTransId="{B72FFC06-047D-4383-BAC2-6234210DEAD1}"/>
    <dgm:cxn modelId="{E5772D69-9E89-4F49-802B-0D684372197C}" type="presOf" srcId="{235C74CD-9033-4074-B14D-EA3A29244ACC}" destId="{0DDD4A22-4471-4A62-B5F6-AB422B2C16A6}" srcOrd="0" destOrd="0" presId="urn:microsoft.com/office/officeart/2005/8/layout/matrix1"/>
    <dgm:cxn modelId="{68A7C678-DAE8-4F9B-B53D-6190E9DEA925}" type="presOf" srcId="{8F14D9AD-08C7-4440-B9AD-CF9C654F4509}" destId="{BDBB966A-6E0D-43F2-B090-A42F8395C7F8}" srcOrd="0" destOrd="0" presId="urn:microsoft.com/office/officeart/2005/8/layout/matrix1"/>
    <dgm:cxn modelId="{35378A5E-32F8-4604-8472-62775E7CE5B7}" type="presOf" srcId="{DA449AA9-E9E4-474E-8180-F70792AE23AA}" destId="{7D7D48F4-234B-4757-A64B-544977EDE36A}" srcOrd="1" destOrd="0" presId="urn:microsoft.com/office/officeart/2005/8/layout/matrix1"/>
    <dgm:cxn modelId="{90344903-4555-430F-8BFC-16A02E47F1F7}" srcId="{8F14D9AD-08C7-4440-B9AD-CF9C654F4509}" destId="{41F0E0CC-1A2E-48A0-A621-6883F6FEF72F}" srcOrd="2" destOrd="0" parTransId="{6D8ECF9A-6056-4D93-A4FC-0678810CFE50}" sibTransId="{E5C85A35-08F3-4491-8CA6-B209CE181E13}"/>
    <dgm:cxn modelId="{2A9D0B71-156D-406E-A139-3E62BB5C20F7}" type="presOf" srcId="{A98F7D01-C7D2-4C88-B293-953C0631B561}" destId="{8AD8A618-00C9-46F1-BCA7-E3B97E2725D0}" srcOrd="0" destOrd="0" presId="urn:microsoft.com/office/officeart/2005/8/layout/matrix1"/>
    <dgm:cxn modelId="{A14707C7-B72D-48A2-B24D-E50136E27018}" type="presOf" srcId="{F079A6C9-6C96-44E5-A77E-D3E3DB7E67FB}" destId="{29D0DAB3-7FA5-48A3-817D-B6836505D0F5}" srcOrd="1" destOrd="0" presId="urn:microsoft.com/office/officeart/2005/8/layout/matrix1"/>
    <dgm:cxn modelId="{081B0722-1EAE-4FEF-8648-365F15951D54}" type="presOf" srcId="{F079A6C9-6C96-44E5-A77E-D3E3DB7E67FB}" destId="{971150BC-955C-470E-8065-B2857D648750}" srcOrd="0" destOrd="0" presId="urn:microsoft.com/office/officeart/2005/8/layout/matrix1"/>
    <dgm:cxn modelId="{6D1B93FE-B220-41E0-85B5-233ADA3B2D0E}" type="presOf" srcId="{A98F7D01-C7D2-4C88-B293-953C0631B561}" destId="{52678BE1-3DEA-4A68-9C46-48684241D822}" srcOrd="1" destOrd="0" presId="urn:microsoft.com/office/officeart/2005/8/layout/matrix1"/>
    <dgm:cxn modelId="{407DEE55-75AB-4827-9761-801E9C010515}" srcId="{8F14D9AD-08C7-4440-B9AD-CF9C654F4509}" destId="{A98F7D01-C7D2-4C88-B293-953C0631B561}" srcOrd="1" destOrd="0" parTransId="{CA769830-36F0-428A-A3C5-4CAF79DB9774}" sibTransId="{E15B91A6-F856-48CB-B6A9-8A01E5F09214}"/>
    <dgm:cxn modelId="{0A7E2A3A-33BF-4D74-AA07-FDF898D52AAF}" type="presOf" srcId="{41F0E0CC-1A2E-48A0-A621-6883F6FEF72F}" destId="{23208BE1-E0D4-452F-A39A-B38E48030625}" srcOrd="1" destOrd="0" presId="urn:microsoft.com/office/officeart/2005/8/layout/matrix1"/>
    <dgm:cxn modelId="{BF6B214E-5B9F-4DE7-80E0-D2BBA19FFEB2}" type="presParOf" srcId="{0DDD4A22-4471-4A62-B5F6-AB422B2C16A6}" destId="{F0B2533D-37F7-4EBB-9B4B-EC313B14963D}" srcOrd="0" destOrd="0" presId="urn:microsoft.com/office/officeart/2005/8/layout/matrix1"/>
    <dgm:cxn modelId="{417B9A56-5A63-4AF6-8B44-2BFD0B8FA28A}" type="presParOf" srcId="{F0B2533D-37F7-4EBB-9B4B-EC313B14963D}" destId="{971150BC-955C-470E-8065-B2857D648750}" srcOrd="0" destOrd="0" presId="urn:microsoft.com/office/officeart/2005/8/layout/matrix1"/>
    <dgm:cxn modelId="{3F45A61B-78EA-44CD-8DB7-EA9E256F929C}" type="presParOf" srcId="{F0B2533D-37F7-4EBB-9B4B-EC313B14963D}" destId="{29D0DAB3-7FA5-48A3-817D-B6836505D0F5}" srcOrd="1" destOrd="0" presId="urn:microsoft.com/office/officeart/2005/8/layout/matrix1"/>
    <dgm:cxn modelId="{76768B48-DFB9-41E0-88D6-AD5140EB0700}" type="presParOf" srcId="{F0B2533D-37F7-4EBB-9B4B-EC313B14963D}" destId="{8AD8A618-00C9-46F1-BCA7-E3B97E2725D0}" srcOrd="2" destOrd="0" presId="urn:microsoft.com/office/officeart/2005/8/layout/matrix1"/>
    <dgm:cxn modelId="{E3AD9E70-7E70-4B17-8BE9-BBBB6D214334}" type="presParOf" srcId="{F0B2533D-37F7-4EBB-9B4B-EC313B14963D}" destId="{52678BE1-3DEA-4A68-9C46-48684241D822}" srcOrd="3" destOrd="0" presId="urn:microsoft.com/office/officeart/2005/8/layout/matrix1"/>
    <dgm:cxn modelId="{EE584743-4362-42CC-B30C-3617074E37BB}" type="presParOf" srcId="{F0B2533D-37F7-4EBB-9B4B-EC313B14963D}" destId="{3F3A1544-2062-43A5-8798-F88D1F26CE4F}" srcOrd="4" destOrd="0" presId="urn:microsoft.com/office/officeart/2005/8/layout/matrix1"/>
    <dgm:cxn modelId="{FBF8934E-86CE-4126-96CD-80BD68C8BD74}" type="presParOf" srcId="{F0B2533D-37F7-4EBB-9B4B-EC313B14963D}" destId="{23208BE1-E0D4-452F-A39A-B38E48030625}" srcOrd="5" destOrd="0" presId="urn:microsoft.com/office/officeart/2005/8/layout/matrix1"/>
    <dgm:cxn modelId="{FB7900B6-400C-4445-B337-D8284908AD29}" type="presParOf" srcId="{F0B2533D-37F7-4EBB-9B4B-EC313B14963D}" destId="{8973246D-A23D-4009-8B82-0CD65563E9C7}" srcOrd="6" destOrd="0" presId="urn:microsoft.com/office/officeart/2005/8/layout/matrix1"/>
    <dgm:cxn modelId="{BC924F1D-105F-47D6-A4AE-DF9F282EFA40}" type="presParOf" srcId="{F0B2533D-37F7-4EBB-9B4B-EC313B14963D}" destId="{7D7D48F4-234B-4757-A64B-544977EDE36A}" srcOrd="7" destOrd="0" presId="urn:microsoft.com/office/officeart/2005/8/layout/matrix1"/>
    <dgm:cxn modelId="{534DA146-40DC-4A34-85B9-25DC0A272679}" type="presParOf" srcId="{0DDD4A22-4471-4A62-B5F6-AB422B2C16A6}" destId="{BDBB966A-6E0D-43F2-B090-A42F8395C7F8}"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EA6A46-64E5-4D1A-BC1C-E4ED20313786}" type="doc">
      <dgm:prSet loTypeId="urn:microsoft.com/office/officeart/2005/8/layout/orgChart1" loCatId="hierarchy" qsTypeId="urn:microsoft.com/office/officeart/2005/8/quickstyle/simple1" qsCatId="simple" csTypeId="urn:microsoft.com/office/officeart/2005/8/colors/accent1_2" csCatId="accent1"/>
      <dgm:spPr/>
    </dgm:pt>
    <dgm:pt modelId="{510FD149-FFA3-48DB-99D7-3933A47A9DF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MCA 21- No withholding of information-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Press freedom - A pressure reliever.</a:t>
          </a:r>
          <a:endParaRPr kumimoji="0" lang="en-US" b="1" i="0" u="none" strike="noStrike" cap="none" normalizeH="0" baseline="0" smtClean="0">
            <a:ln>
              <a:noFill/>
            </a:ln>
            <a:solidFill>
              <a:schemeClr val="tx1"/>
            </a:solidFill>
            <a:effectLst/>
          </a:endParaRPr>
        </a:p>
      </dgm:t>
    </dgm:pt>
    <dgm:pt modelId="{8F444001-35C7-409B-AFB0-DACE10084D14}" type="parTrans" cxnId="{5ACC28B9-ED70-4152-BD0F-AF6096E2DF52}">
      <dgm:prSet/>
      <dgm:spPr/>
    </dgm:pt>
    <dgm:pt modelId="{BC43B744-4762-4038-AC3D-ACE2E06BE155}" type="sibTrans" cxnId="{5ACC28B9-ED70-4152-BD0F-AF6096E2DF52}">
      <dgm:prSet/>
      <dgm:spPr/>
    </dgm:pt>
    <dgm:pt modelId="{04B0E04E-954A-47E5-88DF-F4177BDFCE23}">
      <dgm:prSet/>
      <dgm:spPr/>
      <dgm: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  No copy right -  No anonymous resource: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   A crystal clear Transparency -</a:t>
          </a:r>
          <a:endParaRPr kumimoji="0" lang="en-US" b="1" i="0" u="none" strike="noStrike" cap="none" normalizeH="0" baseline="0" smtClean="0">
            <a:ln>
              <a:noFill/>
            </a:ln>
            <a:solidFill>
              <a:schemeClr val="tx1"/>
            </a:solidFill>
            <a:effectLst/>
          </a:endParaRPr>
        </a:p>
      </dgm:t>
    </dgm:pt>
    <dgm:pt modelId="{FCC3B3F8-2099-4B6C-B622-7FA44B3DE9EC}" type="parTrans" cxnId="{E7CC3EAF-58FB-4103-B267-8C076C57CCB1}">
      <dgm:prSet/>
      <dgm:spPr/>
    </dgm:pt>
    <dgm:pt modelId="{CC6FC0CD-5AAB-4E8F-9A15-57372C90932E}" type="sibTrans" cxnId="{E7CC3EAF-58FB-4103-B267-8C076C57CCB1}">
      <dgm:prSet/>
      <dgm:spPr/>
    </dgm:pt>
    <dgm:pt modelId="{055B56BA-7403-47B1-91E8-7C1D91760D96}">
      <dgm:prSet/>
      <dgm:spPr/>
      <dgm: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Enforcing strict Compliance with the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Laws -  an effective, hassle free, reduced interface with</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Human body and quick delivery of services.</a:t>
          </a:r>
          <a:endParaRPr kumimoji="0" lang="en-US" b="1" i="0" u="none" strike="noStrike" cap="none" normalizeH="0" baseline="0" smtClean="0">
            <a:ln>
              <a:noFill/>
            </a:ln>
            <a:solidFill>
              <a:schemeClr val="tx1"/>
            </a:solidFill>
            <a:effectLst/>
          </a:endParaRPr>
        </a:p>
      </dgm:t>
    </dgm:pt>
    <dgm:pt modelId="{CECA4EEA-807B-4C74-8C55-F22C221843F1}" type="parTrans" cxnId="{A3FBE5EA-C5C9-40EE-986B-D8B70E2C5409}">
      <dgm:prSet/>
      <dgm:spPr/>
    </dgm:pt>
    <dgm:pt modelId="{65BFFE32-D7E2-4101-B378-24F5199AF0A3}" type="sibTrans" cxnId="{A3FBE5EA-C5C9-40EE-986B-D8B70E2C5409}">
      <dgm:prSet/>
      <dgm:spPr/>
    </dgm:pt>
    <dgm:pt modelId="{8D4D463D-C40C-4837-974C-9B85B12749CC}">
      <dgm:prSet/>
      <dgm:spPr/>
      <dgm: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Electronic Accessibility with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24X 7 facility at nominal fee </a:t>
          </a:r>
          <a:endParaRPr kumimoji="0" lang="en-US" b="1" i="0" u="none" strike="noStrike" cap="none" normalizeH="0" baseline="0" smtClean="0">
            <a:ln>
              <a:noFill/>
            </a:ln>
            <a:solidFill>
              <a:schemeClr val="tx1"/>
            </a:solidFill>
            <a:effectLst/>
          </a:endParaRPr>
        </a:p>
      </dgm:t>
    </dgm:pt>
    <dgm:pt modelId="{58B6D3A9-CAA2-4076-9A91-409288923FC2}" type="parTrans" cxnId="{7BF94015-0C46-4F26-81CB-D383865CF2AB}">
      <dgm:prSet/>
      <dgm:spPr/>
    </dgm:pt>
    <dgm:pt modelId="{72A63F10-350F-4DF0-AC8F-6C1150075C29}" type="sibTrans" cxnId="{7BF94015-0C46-4F26-81CB-D383865CF2AB}">
      <dgm:prSet/>
      <dgm:spPr/>
    </dgm:pt>
    <dgm:pt modelId="{34D94F8D-C03C-4D54-A8CE-0819189A8F67}">
      <dgm:prSet/>
      <dgm:spPr/>
      <dgm: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E-form to be signed by authorized signatory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Binding effect - authentication,  identifiability,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integrity and verifiability</a:t>
          </a:r>
          <a:endParaRPr kumimoji="0" lang="en-US" b="1" i="0" u="none" strike="noStrike" cap="none" normalizeH="0" baseline="0" smtClean="0">
            <a:ln>
              <a:noFill/>
            </a:ln>
            <a:solidFill>
              <a:schemeClr val="tx1"/>
            </a:solidFill>
            <a:effectLst/>
          </a:endParaRPr>
        </a:p>
      </dgm:t>
    </dgm:pt>
    <dgm:pt modelId="{E9A86479-345A-4FE1-A073-6C04A0F35863}" type="parTrans" cxnId="{03E94ABA-14F2-4E65-8ED4-8E3609577286}">
      <dgm:prSet/>
      <dgm:spPr/>
    </dgm:pt>
    <dgm:pt modelId="{24CBBA46-BCCE-4918-ABA9-10285331BEF1}" type="sibTrans" cxnId="{03E94ABA-14F2-4E65-8ED4-8E3609577286}">
      <dgm:prSet/>
      <dgm:spPr/>
    </dgm:pt>
    <dgm:pt modelId="{FEB1D34C-56D9-47D5-9ED1-A60BA825E964}" type="pres">
      <dgm:prSet presAssocID="{23EA6A46-64E5-4D1A-BC1C-E4ED20313786}" presName="hierChild1" presStyleCnt="0">
        <dgm:presLayoutVars>
          <dgm:orgChart val="1"/>
          <dgm:chPref val="1"/>
          <dgm:dir/>
          <dgm:animOne val="branch"/>
          <dgm:animLvl val="lvl"/>
          <dgm:resizeHandles/>
        </dgm:presLayoutVars>
      </dgm:prSet>
      <dgm:spPr/>
    </dgm:pt>
    <dgm:pt modelId="{642D63E6-5CC0-4F08-B60D-67FE16754557}" type="pres">
      <dgm:prSet presAssocID="{510FD149-FFA3-48DB-99D7-3933A47A9DF7}" presName="hierRoot1" presStyleCnt="0">
        <dgm:presLayoutVars>
          <dgm:hierBranch val="l"/>
        </dgm:presLayoutVars>
      </dgm:prSet>
      <dgm:spPr/>
    </dgm:pt>
    <dgm:pt modelId="{F20417DC-B09F-4134-BBEC-BB555F88AA04}" type="pres">
      <dgm:prSet presAssocID="{510FD149-FFA3-48DB-99D7-3933A47A9DF7}" presName="rootComposite1" presStyleCnt="0"/>
      <dgm:spPr/>
    </dgm:pt>
    <dgm:pt modelId="{C0F5719C-F7BE-4250-AA61-C0962887A544}" type="pres">
      <dgm:prSet presAssocID="{510FD149-FFA3-48DB-99D7-3933A47A9DF7}" presName="rootText1" presStyleLbl="node0" presStyleIdx="0" presStyleCnt="1">
        <dgm:presLayoutVars>
          <dgm:chPref val="3"/>
        </dgm:presLayoutVars>
      </dgm:prSet>
      <dgm:spPr/>
    </dgm:pt>
    <dgm:pt modelId="{A925AA61-0B11-43CE-A20C-418368198361}" type="pres">
      <dgm:prSet presAssocID="{510FD149-FFA3-48DB-99D7-3933A47A9DF7}" presName="rootConnector1" presStyleLbl="node1" presStyleIdx="0" presStyleCnt="0"/>
      <dgm:spPr/>
    </dgm:pt>
    <dgm:pt modelId="{32D9FA24-C50B-49A4-9B41-92FE3DE9210E}" type="pres">
      <dgm:prSet presAssocID="{510FD149-FFA3-48DB-99D7-3933A47A9DF7}" presName="hierChild2" presStyleCnt="0"/>
      <dgm:spPr/>
    </dgm:pt>
    <dgm:pt modelId="{F64EC36E-8129-482E-A6B9-D6C0BACA113F}" type="pres">
      <dgm:prSet presAssocID="{FCC3B3F8-2099-4B6C-B622-7FA44B3DE9EC}" presName="Name50" presStyleLbl="parChTrans1D2" presStyleIdx="0" presStyleCnt="4"/>
      <dgm:spPr/>
    </dgm:pt>
    <dgm:pt modelId="{D80071F5-12A8-4B0C-A71D-B5A084F9E302}" type="pres">
      <dgm:prSet presAssocID="{04B0E04E-954A-47E5-88DF-F4177BDFCE23}" presName="hierRoot2" presStyleCnt="0">
        <dgm:presLayoutVars>
          <dgm:hierBranch/>
        </dgm:presLayoutVars>
      </dgm:prSet>
      <dgm:spPr/>
    </dgm:pt>
    <dgm:pt modelId="{0220953A-B664-4E7F-AC68-C4089E60AF66}" type="pres">
      <dgm:prSet presAssocID="{04B0E04E-954A-47E5-88DF-F4177BDFCE23}" presName="rootComposite" presStyleCnt="0"/>
      <dgm:spPr/>
    </dgm:pt>
    <dgm:pt modelId="{4AD1AB5F-C862-40FA-87F9-02D9E03D80EA}" type="pres">
      <dgm:prSet presAssocID="{04B0E04E-954A-47E5-88DF-F4177BDFCE23}" presName="rootText" presStyleLbl="node2" presStyleIdx="0" presStyleCnt="4">
        <dgm:presLayoutVars>
          <dgm:chPref val="3"/>
        </dgm:presLayoutVars>
      </dgm:prSet>
      <dgm:spPr/>
    </dgm:pt>
    <dgm:pt modelId="{7E598594-E9F3-4510-A5A2-CBE2D03D0D33}" type="pres">
      <dgm:prSet presAssocID="{04B0E04E-954A-47E5-88DF-F4177BDFCE23}" presName="rootConnector" presStyleLbl="node2" presStyleIdx="0" presStyleCnt="4"/>
      <dgm:spPr/>
    </dgm:pt>
    <dgm:pt modelId="{0CC259ED-F093-44C7-B92E-F70C3024884C}" type="pres">
      <dgm:prSet presAssocID="{04B0E04E-954A-47E5-88DF-F4177BDFCE23}" presName="hierChild4" presStyleCnt="0"/>
      <dgm:spPr/>
    </dgm:pt>
    <dgm:pt modelId="{5F8AD37D-AC19-41E4-9C72-FC4A4817B174}" type="pres">
      <dgm:prSet presAssocID="{04B0E04E-954A-47E5-88DF-F4177BDFCE23}" presName="hierChild5" presStyleCnt="0"/>
      <dgm:spPr/>
    </dgm:pt>
    <dgm:pt modelId="{454A280B-AEB9-4EA8-995D-6B3A8F13A03D}" type="pres">
      <dgm:prSet presAssocID="{CECA4EEA-807B-4C74-8C55-F22C221843F1}" presName="Name50" presStyleLbl="parChTrans1D2" presStyleIdx="1" presStyleCnt="4"/>
      <dgm:spPr/>
    </dgm:pt>
    <dgm:pt modelId="{DCE859E8-A603-46E7-B387-8904C997F336}" type="pres">
      <dgm:prSet presAssocID="{055B56BA-7403-47B1-91E8-7C1D91760D96}" presName="hierRoot2" presStyleCnt="0">
        <dgm:presLayoutVars>
          <dgm:hierBranch/>
        </dgm:presLayoutVars>
      </dgm:prSet>
      <dgm:spPr/>
    </dgm:pt>
    <dgm:pt modelId="{CCA4326F-E3DD-45FA-B184-0CA6200892A7}" type="pres">
      <dgm:prSet presAssocID="{055B56BA-7403-47B1-91E8-7C1D91760D96}" presName="rootComposite" presStyleCnt="0"/>
      <dgm:spPr/>
    </dgm:pt>
    <dgm:pt modelId="{96CA48D1-F4C6-4DA0-BFF4-17B8832926DD}" type="pres">
      <dgm:prSet presAssocID="{055B56BA-7403-47B1-91E8-7C1D91760D96}" presName="rootText" presStyleLbl="node2" presStyleIdx="1" presStyleCnt="4">
        <dgm:presLayoutVars>
          <dgm:chPref val="3"/>
        </dgm:presLayoutVars>
      </dgm:prSet>
      <dgm:spPr/>
    </dgm:pt>
    <dgm:pt modelId="{233DB099-4191-4698-AC17-8E361530B8AF}" type="pres">
      <dgm:prSet presAssocID="{055B56BA-7403-47B1-91E8-7C1D91760D96}" presName="rootConnector" presStyleLbl="node2" presStyleIdx="1" presStyleCnt="4"/>
      <dgm:spPr/>
    </dgm:pt>
    <dgm:pt modelId="{362AEAFD-8BDC-424B-A142-482D83070070}" type="pres">
      <dgm:prSet presAssocID="{055B56BA-7403-47B1-91E8-7C1D91760D96}" presName="hierChild4" presStyleCnt="0"/>
      <dgm:spPr/>
    </dgm:pt>
    <dgm:pt modelId="{50C1A667-A0A6-4D24-B26C-1EFBC0B5B445}" type="pres">
      <dgm:prSet presAssocID="{055B56BA-7403-47B1-91E8-7C1D91760D96}" presName="hierChild5" presStyleCnt="0"/>
      <dgm:spPr/>
    </dgm:pt>
    <dgm:pt modelId="{E968E35D-5EC1-491F-BCDC-04B01BB771FC}" type="pres">
      <dgm:prSet presAssocID="{58B6D3A9-CAA2-4076-9A91-409288923FC2}" presName="Name50" presStyleLbl="parChTrans1D2" presStyleIdx="2" presStyleCnt="4"/>
      <dgm:spPr/>
    </dgm:pt>
    <dgm:pt modelId="{7109A22A-F91B-4C0E-A859-39603A11ED92}" type="pres">
      <dgm:prSet presAssocID="{8D4D463D-C40C-4837-974C-9B85B12749CC}" presName="hierRoot2" presStyleCnt="0">
        <dgm:presLayoutVars>
          <dgm:hierBranch/>
        </dgm:presLayoutVars>
      </dgm:prSet>
      <dgm:spPr/>
    </dgm:pt>
    <dgm:pt modelId="{ED6E7D5A-5BC9-412D-BF39-2FB0F6D14AD8}" type="pres">
      <dgm:prSet presAssocID="{8D4D463D-C40C-4837-974C-9B85B12749CC}" presName="rootComposite" presStyleCnt="0"/>
      <dgm:spPr/>
    </dgm:pt>
    <dgm:pt modelId="{0A2F8E9F-55BE-4106-A077-EC77E8A05B1F}" type="pres">
      <dgm:prSet presAssocID="{8D4D463D-C40C-4837-974C-9B85B12749CC}" presName="rootText" presStyleLbl="node2" presStyleIdx="2" presStyleCnt="4">
        <dgm:presLayoutVars>
          <dgm:chPref val="3"/>
        </dgm:presLayoutVars>
      </dgm:prSet>
      <dgm:spPr/>
    </dgm:pt>
    <dgm:pt modelId="{2F387853-C70D-46F0-8A39-981174273DB7}" type="pres">
      <dgm:prSet presAssocID="{8D4D463D-C40C-4837-974C-9B85B12749CC}" presName="rootConnector" presStyleLbl="node2" presStyleIdx="2" presStyleCnt="4"/>
      <dgm:spPr/>
    </dgm:pt>
    <dgm:pt modelId="{E8849855-928E-4D4D-8497-247876A95D31}" type="pres">
      <dgm:prSet presAssocID="{8D4D463D-C40C-4837-974C-9B85B12749CC}" presName="hierChild4" presStyleCnt="0"/>
      <dgm:spPr/>
    </dgm:pt>
    <dgm:pt modelId="{0D9A192C-A0DC-415A-BC96-BC67FA8B92B3}" type="pres">
      <dgm:prSet presAssocID="{8D4D463D-C40C-4837-974C-9B85B12749CC}" presName="hierChild5" presStyleCnt="0"/>
      <dgm:spPr/>
    </dgm:pt>
    <dgm:pt modelId="{FA0C2A70-678E-423E-A4B8-E56DCE17A85E}" type="pres">
      <dgm:prSet presAssocID="{E9A86479-345A-4FE1-A073-6C04A0F35863}" presName="Name50" presStyleLbl="parChTrans1D2" presStyleIdx="3" presStyleCnt="4"/>
      <dgm:spPr/>
    </dgm:pt>
    <dgm:pt modelId="{64DC3791-F80D-4698-9A14-EA28865CCD37}" type="pres">
      <dgm:prSet presAssocID="{34D94F8D-C03C-4D54-A8CE-0819189A8F67}" presName="hierRoot2" presStyleCnt="0">
        <dgm:presLayoutVars>
          <dgm:hierBranch/>
        </dgm:presLayoutVars>
      </dgm:prSet>
      <dgm:spPr/>
    </dgm:pt>
    <dgm:pt modelId="{3D3BDB66-FAB0-4F8C-BFCC-08B74AB6445E}" type="pres">
      <dgm:prSet presAssocID="{34D94F8D-C03C-4D54-A8CE-0819189A8F67}" presName="rootComposite" presStyleCnt="0"/>
      <dgm:spPr/>
    </dgm:pt>
    <dgm:pt modelId="{0426B2AB-31E6-4E7D-9429-9F33908ACDC7}" type="pres">
      <dgm:prSet presAssocID="{34D94F8D-C03C-4D54-A8CE-0819189A8F67}" presName="rootText" presStyleLbl="node2" presStyleIdx="3" presStyleCnt="4">
        <dgm:presLayoutVars>
          <dgm:chPref val="3"/>
        </dgm:presLayoutVars>
      </dgm:prSet>
      <dgm:spPr/>
    </dgm:pt>
    <dgm:pt modelId="{953BDD6F-C5BA-4F18-8488-A7A2E61D0F68}" type="pres">
      <dgm:prSet presAssocID="{34D94F8D-C03C-4D54-A8CE-0819189A8F67}" presName="rootConnector" presStyleLbl="node2" presStyleIdx="3" presStyleCnt="4"/>
      <dgm:spPr/>
    </dgm:pt>
    <dgm:pt modelId="{CB8C2C2A-29BD-4125-A2A1-04C65F791FCB}" type="pres">
      <dgm:prSet presAssocID="{34D94F8D-C03C-4D54-A8CE-0819189A8F67}" presName="hierChild4" presStyleCnt="0"/>
      <dgm:spPr/>
    </dgm:pt>
    <dgm:pt modelId="{208D8FDF-61EB-4E06-B978-C0FB8322FB60}" type="pres">
      <dgm:prSet presAssocID="{34D94F8D-C03C-4D54-A8CE-0819189A8F67}" presName="hierChild5" presStyleCnt="0"/>
      <dgm:spPr/>
    </dgm:pt>
    <dgm:pt modelId="{9081E7CA-9898-4401-AFDF-7D8EE68C5D71}" type="pres">
      <dgm:prSet presAssocID="{510FD149-FFA3-48DB-99D7-3933A47A9DF7}" presName="hierChild3" presStyleCnt="0"/>
      <dgm:spPr/>
    </dgm:pt>
  </dgm:ptLst>
  <dgm:cxnLst>
    <dgm:cxn modelId="{7BF94015-0C46-4F26-81CB-D383865CF2AB}" srcId="{510FD149-FFA3-48DB-99D7-3933A47A9DF7}" destId="{8D4D463D-C40C-4837-974C-9B85B12749CC}" srcOrd="2" destOrd="0" parTransId="{58B6D3A9-CAA2-4076-9A91-409288923FC2}" sibTransId="{72A63F10-350F-4DF0-AC8F-6C1150075C29}"/>
    <dgm:cxn modelId="{A55E685E-0A8F-428B-B350-8D87D35E62CA}" type="presOf" srcId="{23EA6A46-64E5-4D1A-BC1C-E4ED20313786}" destId="{FEB1D34C-56D9-47D5-9ED1-A60BA825E964}" srcOrd="0" destOrd="0" presId="urn:microsoft.com/office/officeart/2005/8/layout/orgChart1"/>
    <dgm:cxn modelId="{AA4DF9E4-3856-472B-86CE-B8D6D0E09C3B}" type="presOf" srcId="{E9A86479-345A-4FE1-A073-6C04A0F35863}" destId="{FA0C2A70-678E-423E-A4B8-E56DCE17A85E}" srcOrd="0" destOrd="0" presId="urn:microsoft.com/office/officeart/2005/8/layout/orgChart1"/>
    <dgm:cxn modelId="{1C38E8FC-CE74-4B31-9058-611363A94CD2}" type="presOf" srcId="{34D94F8D-C03C-4D54-A8CE-0819189A8F67}" destId="{953BDD6F-C5BA-4F18-8488-A7A2E61D0F68}" srcOrd="1" destOrd="0" presId="urn:microsoft.com/office/officeart/2005/8/layout/orgChart1"/>
    <dgm:cxn modelId="{80745B7B-6BD7-4746-9A83-9FA2417AC8E7}" type="presOf" srcId="{58B6D3A9-CAA2-4076-9A91-409288923FC2}" destId="{E968E35D-5EC1-491F-BCDC-04B01BB771FC}" srcOrd="0" destOrd="0" presId="urn:microsoft.com/office/officeart/2005/8/layout/orgChart1"/>
    <dgm:cxn modelId="{E635A792-599F-4042-BC99-4D760D13906F}" type="presOf" srcId="{CECA4EEA-807B-4C74-8C55-F22C221843F1}" destId="{454A280B-AEB9-4EA8-995D-6B3A8F13A03D}" srcOrd="0" destOrd="0" presId="urn:microsoft.com/office/officeart/2005/8/layout/orgChart1"/>
    <dgm:cxn modelId="{E7CC3EAF-58FB-4103-B267-8C076C57CCB1}" srcId="{510FD149-FFA3-48DB-99D7-3933A47A9DF7}" destId="{04B0E04E-954A-47E5-88DF-F4177BDFCE23}" srcOrd="0" destOrd="0" parTransId="{FCC3B3F8-2099-4B6C-B622-7FA44B3DE9EC}" sibTransId="{CC6FC0CD-5AAB-4E8F-9A15-57372C90932E}"/>
    <dgm:cxn modelId="{67E05AE8-A9B0-4C39-B9C7-9F638105454D}" type="presOf" srcId="{510FD149-FFA3-48DB-99D7-3933A47A9DF7}" destId="{A925AA61-0B11-43CE-A20C-418368198361}" srcOrd="1" destOrd="0" presId="urn:microsoft.com/office/officeart/2005/8/layout/orgChart1"/>
    <dgm:cxn modelId="{F0B390FE-B6A5-4416-8377-671C61081A64}" type="presOf" srcId="{8D4D463D-C40C-4837-974C-9B85B12749CC}" destId="{0A2F8E9F-55BE-4106-A077-EC77E8A05B1F}" srcOrd="0" destOrd="0" presId="urn:microsoft.com/office/officeart/2005/8/layout/orgChart1"/>
    <dgm:cxn modelId="{73C5F4F1-3126-4CF4-AA74-2C50B431E827}" type="presOf" srcId="{055B56BA-7403-47B1-91E8-7C1D91760D96}" destId="{96CA48D1-F4C6-4DA0-BFF4-17B8832926DD}" srcOrd="0" destOrd="0" presId="urn:microsoft.com/office/officeart/2005/8/layout/orgChart1"/>
    <dgm:cxn modelId="{D92C9439-9012-47CC-B0D6-5B71B43D14F6}" type="presOf" srcId="{055B56BA-7403-47B1-91E8-7C1D91760D96}" destId="{233DB099-4191-4698-AC17-8E361530B8AF}" srcOrd="1" destOrd="0" presId="urn:microsoft.com/office/officeart/2005/8/layout/orgChart1"/>
    <dgm:cxn modelId="{D6E32346-CFF3-461B-8FE2-FD0EAA16FDF0}" type="presOf" srcId="{FCC3B3F8-2099-4B6C-B622-7FA44B3DE9EC}" destId="{F64EC36E-8129-482E-A6B9-D6C0BACA113F}" srcOrd="0" destOrd="0" presId="urn:microsoft.com/office/officeart/2005/8/layout/orgChart1"/>
    <dgm:cxn modelId="{E2350886-1A86-4676-B076-37587B1488C9}" type="presOf" srcId="{04B0E04E-954A-47E5-88DF-F4177BDFCE23}" destId="{7E598594-E9F3-4510-A5A2-CBE2D03D0D33}" srcOrd="1" destOrd="0" presId="urn:microsoft.com/office/officeart/2005/8/layout/orgChart1"/>
    <dgm:cxn modelId="{ABB8163A-5284-4A13-9998-0EF64C70A987}" type="presOf" srcId="{34D94F8D-C03C-4D54-A8CE-0819189A8F67}" destId="{0426B2AB-31E6-4E7D-9429-9F33908ACDC7}" srcOrd="0" destOrd="0" presId="urn:microsoft.com/office/officeart/2005/8/layout/orgChart1"/>
    <dgm:cxn modelId="{ED5E7554-07BD-4AF0-9928-7F50F52909D4}" type="presOf" srcId="{510FD149-FFA3-48DB-99D7-3933A47A9DF7}" destId="{C0F5719C-F7BE-4250-AA61-C0962887A544}" srcOrd="0" destOrd="0" presId="urn:microsoft.com/office/officeart/2005/8/layout/orgChart1"/>
    <dgm:cxn modelId="{0C167CC7-08B5-49FC-B824-5FEFCAF5DB48}" type="presOf" srcId="{8D4D463D-C40C-4837-974C-9B85B12749CC}" destId="{2F387853-C70D-46F0-8A39-981174273DB7}" srcOrd="1" destOrd="0" presId="urn:microsoft.com/office/officeart/2005/8/layout/orgChart1"/>
    <dgm:cxn modelId="{03E94ABA-14F2-4E65-8ED4-8E3609577286}" srcId="{510FD149-FFA3-48DB-99D7-3933A47A9DF7}" destId="{34D94F8D-C03C-4D54-A8CE-0819189A8F67}" srcOrd="3" destOrd="0" parTransId="{E9A86479-345A-4FE1-A073-6C04A0F35863}" sibTransId="{24CBBA46-BCCE-4918-ABA9-10285331BEF1}"/>
    <dgm:cxn modelId="{A3FBE5EA-C5C9-40EE-986B-D8B70E2C5409}" srcId="{510FD149-FFA3-48DB-99D7-3933A47A9DF7}" destId="{055B56BA-7403-47B1-91E8-7C1D91760D96}" srcOrd="1" destOrd="0" parTransId="{CECA4EEA-807B-4C74-8C55-F22C221843F1}" sibTransId="{65BFFE32-D7E2-4101-B378-24F5199AF0A3}"/>
    <dgm:cxn modelId="{B334CEBB-6CD0-42F1-8C44-738B0EEABD3E}" type="presOf" srcId="{04B0E04E-954A-47E5-88DF-F4177BDFCE23}" destId="{4AD1AB5F-C862-40FA-87F9-02D9E03D80EA}" srcOrd="0" destOrd="0" presId="urn:microsoft.com/office/officeart/2005/8/layout/orgChart1"/>
    <dgm:cxn modelId="{5ACC28B9-ED70-4152-BD0F-AF6096E2DF52}" srcId="{23EA6A46-64E5-4D1A-BC1C-E4ED20313786}" destId="{510FD149-FFA3-48DB-99D7-3933A47A9DF7}" srcOrd="0" destOrd="0" parTransId="{8F444001-35C7-409B-AFB0-DACE10084D14}" sibTransId="{BC43B744-4762-4038-AC3D-ACE2E06BE155}"/>
    <dgm:cxn modelId="{6DCCBEB0-E494-42C6-A0C4-39870856B757}" type="presParOf" srcId="{FEB1D34C-56D9-47D5-9ED1-A60BA825E964}" destId="{642D63E6-5CC0-4F08-B60D-67FE16754557}" srcOrd="0" destOrd="0" presId="urn:microsoft.com/office/officeart/2005/8/layout/orgChart1"/>
    <dgm:cxn modelId="{0BD444B1-703E-4A0C-BC7E-F80996BD84C2}" type="presParOf" srcId="{642D63E6-5CC0-4F08-B60D-67FE16754557}" destId="{F20417DC-B09F-4134-BBEC-BB555F88AA04}" srcOrd="0" destOrd="0" presId="urn:microsoft.com/office/officeart/2005/8/layout/orgChart1"/>
    <dgm:cxn modelId="{6F66F96E-1791-4C8A-9DB6-2A7FFF6CB7E6}" type="presParOf" srcId="{F20417DC-B09F-4134-BBEC-BB555F88AA04}" destId="{C0F5719C-F7BE-4250-AA61-C0962887A544}" srcOrd="0" destOrd="0" presId="urn:microsoft.com/office/officeart/2005/8/layout/orgChart1"/>
    <dgm:cxn modelId="{1524B5E0-D44C-420C-96C0-1D7AAFB79DB6}" type="presParOf" srcId="{F20417DC-B09F-4134-BBEC-BB555F88AA04}" destId="{A925AA61-0B11-43CE-A20C-418368198361}" srcOrd="1" destOrd="0" presId="urn:microsoft.com/office/officeart/2005/8/layout/orgChart1"/>
    <dgm:cxn modelId="{A2CEFA4F-4005-42B1-9CF9-7523E59E0000}" type="presParOf" srcId="{642D63E6-5CC0-4F08-B60D-67FE16754557}" destId="{32D9FA24-C50B-49A4-9B41-92FE3DE9210E}" srcOrd="1" destOrd="0" presId="urn:microsoft.com/office/officeart/2005/8/layout/orgChart1"/>
    <dgm:cxn modelId="{037DCE7A-22D9-4890-9C01-C06B95CD846E}" type="presParOf" srcId="{32D9FA24-C50B-49A4-9B41-92FE3DE9210E}" destId="{F64EC36E-8129-482E-A6B9-D6C0BACA113F}" srcOrd="0" destOrd="0" presId="urn:microsoft.com/office/officeart/2005/8/layout/orgChart1"/>
    <dgm:cxn modelId="{E918562E-F983-452A-AFBD-D03E9346D9E3}" type="presParOf" srcId="{32D9FA24-C50B-49A4-9B41-92FE3DE9210E}" destId="{D80071F5-12A8-4B0C-A71D-B5A084F9E302}" srcOrd="1" destOrd="0" presId="urn:microsoft.com/office/officeart/2005/8/layout/orgChart1"/>
    <dgm:cxn modelId="{03E58DB3-1CC9-4E09-9BC1-EE459FB5CD04}" type="presParOf" srcId="{D80071F5-12A8-4B0C-A71D-B5A084F9E302}" destId="{0220953A-B664-4E7F-AC68-C4089E60AF66}" srcOrd="0" destOrd="0" presId="urn:microsoft.com/office/officeart/2005/8/layout/orgChart1"/>
    <dgm:cxn modelId="{C95DEB28-6FC4-4D5B-84C2-AD4F0C973E22}" type="presParOf" srcId="{0220953A-B664-4E7F-AC68-C4089E60AF66}" destId="{4AD1AB5F-C862-40FA-87F9-02D9E03D80EA}" srcOrd="0" destOrd="0" presId="urn:microsoft.com/office/officeart/2005/8/layout/orgChart1"/>
    <dgm:cxn modelId="{8EBFFDAF-F218-4C68-AD87-151DCC509965}" type="presParOf" srcId="{0220953A-B664-4E7F-AC68-C4089E60AF66}" destId="{7E598594-E9F3-4510-A5A2-CBE2D03D0D33}" srcOrd="1" destOrd="0" presId="urn:microsoft.com/office/officeart/2005/8/layout/orgChart1"/>
    <dgm:cxn modelId="{DC7D79DC-A6C4-4FD3-AE51-0B8502DECFE8}" type="presParOf" srcId="{D80071F5-12A8-4B0C-A71D-B5A084F9E302}" destId="{0CC259ED-F093-44C7-B92E-F70C3024884C}" srcOrd="1" destOrd="0" presId="urn:microsoft.com/office/officeart/2005/8/layout/orgChart1"/>
    <dgm:cxn modelId="{A1D9B2DE-BC08-4AD4-918E-9801DCDC3C7A}" type="presParOf" srcId="{D80071F5-12A8-4B0C-A71D-B5A084F9E302}" destId="{5F8AD37D-AC19-41E4-9C72-FC4A4817B174}" srcOrd="2" destOrd="0" presId="urn:microsoft.com/office/officeart/2005/8/layout/orgChart1"/>
    <dgm:cxn modelId="{1FC72E8B-3266-474A-86F8-B11991CA617D}" type="presParOf" srcId="{32D9FA24-C50B-49A4-9B41-92FE3DE9210E}" destId="{454A280B-AEB9-4EA8-995D-6B3A8F13A03D}" srcOrd="2" destOrd="0" presId="urn:microsoft.com/office/officeart/2005/8/layout/orgChart1"/>
    <dgm:cxn modelId="{4ACC21E1-732B-4792-99E2-89682D30F5EF}" type="presParOf" srcId="{32D9FA24-C50B-49A4-9B41-92FE3DE9210E}" destId="{DCE859E8-A603-46E7-B387-8904C997F336}" srcOrd="3" destOrd="0" presId="urn:microsoft.com/office/officeart/2005/8/layout/orgChart1"/>
    <dgm:cxn modelId="{2E5D20DA-BECE-4745-8725-EA6D1E5C0F32}" type="presParOf" srcId="{DCE859E8-A603-46E7-B387-8904C997F336}" destId="{CCA4326F-E3DD-45FA-B184-0CA6200892A7}" srcOrd="0" destOrd="0" presId="urn:microsoft.com/office/officeart/2005/8/layout/orgChart1"/>
    <dgm:cxn modelId="{6D3731EC-028B-4DB4-ABCD-F0E5DC094053}" type="presParOf" srcId="{CCA4326F-E3DD-45FA-B184-0CA6200892A7}" destId="{96CA48D1-F4C6-4DA0-BFF4-17B8832926DD}" srcOrd="0" destOrd="0" presId="urn:microsoft.com/office/officeart/2005/8/layout/orgChart1"/>
    <dgm:cxn modelId="{3F1544E1-9A48-4E5D-9A71-95440392416F}" type="presParOf" srcId="{CCA4326F-E3DD-45FA-B184-0CA6200892A7}" destId="{233DB099-4191-4698-AC17-8E361530B8AF}" srcOrd="1" destOrd="0" presId="urn:microsoft.com/office/officeart/2005/8/layout/orgChart1"/>
    <dgm:cxn modelId="{1733CBAD-3105-4A88-B6A7-0BCAE79D83AD}" type="presParOf" srcId="{DCE859E8-A603-46E7-B387-8904C997F336}" destId="{362AEAFD-8BDC-424B-A142-482D83070070}" srcOrd="1" destOrd="0" presId="urn:microsoft.com/office/officeart/2005/8/layout/orgChart1"/>
    <dgm:cxn modelId="{38A1A61A-171A-4EAD-A381-434B596622D3}" type="presParOf" srcId="{DCE859E8-A603-46E7-B387-8904C997F336}" destId="{50C1A667-A0A6-4D24-B26C-1EFBC0B5B445}" srcOrd="2" destOrd="0" presId="urn:microsoft.com/office/officeart/2005/8/layout/orgChart1"/>
    <dgm:cxn modelId="{0053BC3D-0543-4AF3-8FBA-77ABE8209489}" type="presParOf" srcId="{32D9FA24-C50B-49A4-9B41-92FE3DE9210E}" destId="{E968E35D-5EC1-491F-BCDC-04B01BB771FC}" srcOrd="4" destOrd="0" presId="urn:microsoft.com/office/officeart/2005/8/layout/orgChart1"/>
    <dgm:cxn modelId="{632BC0BE-484B-4998-A5ED-F11A25B7590D}" type="presParOf" srcId="{32D9FA24-C50B-49A4-9B41-92FE3DE9210E}" destId="{7109A22A-F91B-4C0E-A859-39603A11ED92}" srcOrd="5" destOrd="0" presId="urn:microsoft.com/office/officeart/2005/8/layout/orgChart1"/>
    <dgm:cxn modelId="{414FB9F3-B28C-4F1C-ADAB-296628648AE6}" type="presParOf" srcId="{7109A22A-F91B-4C0E-A859-39603A11ED92}" destId="{ED6E7D5A-5BC9-412D-BF39-2FB0F6D14AD8}" srcOrd="0" destOrd="0" presId="urn:microsoft.com/office/officeart/2005/8/layout/orgChart1"/>
    <dgm:cxn modelId="{A55C8095-115C-4263-8ED6-69E9580AE82D}" type="presParOf" srcId="{ED6E7D5A-5BC9-412D-BF39-2FB0F6D14AD8}" destId="{0A2F8E9F-55BE-4106-A077-EC77E8A05B1F}" srcOrd="0" destOrd="0" presId="urn:microsoft.com/office/officeart/2005/8/layout/orgChart1"/>
    <dgm:cxn modelId="{D65B523C-B389-4D10-BD05-FD35F073B4AA}" type="presParOf" srcId="{ED6E7D5A-5BC9-412D-BF39-2FB0F6D14AD8}" destId="{2F387853-C70D-46F0-8A39-981174273DB7}" srcOrd="1" destOrd="0" presId="urn:microsoft.com/office/officeart/2005/8/layout/orgChart1"/>
    <dgm:cxn modelId="{32D50081-871B-4BB1-9183-C656FC0AEF2D}" type="presParOf" srcId="{7109A22A-F91B-4C0E-A859-39603A11ED92}" destId="{E8849855-928E-4D4D-8497-247876A95D31}" srcOrd="1" destOrd="0" presId="urn:microsoft.com/office/officeart/2005/8/layout/orgChart1"/>
    <dgm:cxn modelId="{8BBE814C-5723-4D88-8CF1-6B7CEF8D4021}" type="presParOf" srcId="{7109A22A-F91B-4C0E-A859-39603A11ED92}" destId="{0D9A192C-A0DC-415A-BC96-BC67FA8B92B3}" srcOrd="2" destOrd="0" presId="urn:microsoft.com/office/officeart/2005/8/layout/orgChart1"/>
    <dgm:cxn modelId="{FC5D70C4-1EAC-4557-BBAD-DDABB7A42AEF}" type="presParOf" srcId="{32D9FA24-C50B-49A4-9B41-92FE3DE9210E}" destId="{FA0C2A70-678E-423E-A4B8-E56DCE17A85E}" srcOrd="6" destOrd="0" presId="urn:microsoft.com/office/officeart/2005/8/layout/orgChart1"/>
    <dgm:cxn modelId="{BC9C9652-C728-4BC9-8857-781D0E5C4A55}" type="presParOf" srcId="{32D9FA24-C50B-49A4-9B41-92FE3DE9210E}" destId="{64DC3791-F80D-4698-9A14-EA28865CCD37}" srcOrd="7" destOrd="0" presId="urn:microsoft.com/office/officeart/2005/8/layout/orgChart1"/>
    <dgm:cxn modelId="{AAB1E825-4363-4ED2-B37A-02B4ADBF6C61}" type="presParOf" srcId="{64DC3791-F80D-4698-9A14-EA28865CCD37}" destId="{3D3BDB66-FAB0-4F8C-BFCC-08B74AB6445E}" srcOrd="0" destOrd="0" presId="urn:microsoft.com/office/officeart/2005/8/layout/orgChart1"/>
    <dgm:cxn modelId="{B77527B3-F1DB-4945-AE4D-FB2E090C6362}" type="presParOf" srcId="{3D3BDB66-FAB0-4F8C-BFCC-08B74AB6445E}" destId="{0426B2AB-31E6-4E7D-9429-9F33908ACDC7}" srcOrd="0" destOrd="0" presId="urn:microsoft.com/office/officeart/2005/8/layout/orgChart1"/>
    <dgm:cxn modelId="{572505B9-C983-48A4-851B-7BBEB517FE61}" type="presParOf" srcId="{3D3BDB66-FAB0-4F8C-BFCC-08B74AB6445E}" destId="{953BDD6F-C5BA-4F18-8488-A7A2E61D0F68}" srcOrd="1" destOrd="0" presId="urn:microsoft.com/office/officeart/2005/8/layout/orgChart1"/>
    <dgm:cxn modelId="{BA0E88FB-F7FF-4E22-9FAA-4669D713F84B}" type="presParOf" srcId="{64DC3791-F80D-4698-9A14-EA28865CCD37}" destId="{CB8C2C2A-29BD-4125-A2A1-04C65F791FCB}" srcOrd="1" destOrd="0" presId="urn:microsoft.com/office/officeart/2005/8/layout/orgChart1"/>
    <dgm:cxn modelId="{EC159961-9DDF-4D1A-ADB9-564B92A82398}" type="presParOf" srcId="{64DC3791-F80D-4698-9A14-EA28865CCD37}" destId="{208D8FDF-61EB-4E06-B978-C0FB8322FB60}" srcOrd="2" destOrd="0" presId="urn:microsoft.com/office/officeart/2005/8/layout/orgChart1"/>
    <dgm:cxn modelId="{3DE234C3-02A4-4A2C-A2D3-66C301068BA8}" type="presParOf" srcId="{642D63E6-5CC0-4F08-B60D-67FE16754557}" destId="{9081E7CA-9898-4401-AFDF-7D8EE68C5D7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968DFA-7A3A-4EF2-B062-1F830FC0F2B3}" type="doc">
      <dgm:prSet loTypeId="urn:microsoft.com/office/officeart/2005/8/layout/orgChart1" loCatId="hierarchy" qsTypeId="urn:microsoft.com/office/officeart/2005/8/quickstyle/simple1" qsCatId="simple" csTypeId="urn:microsoft.com/office/officeart/2005/8/colors/accent1_2" csCatId="accent1"/>
      <dgm:spPr/>
    </dgm:pt>
    <dgm:pt modelId="{622F22B1-2879-4E9D-9309-FFE0B1BF120B}">
      <dgm:prSet/>
      <dgm:spPr/>
      <dgm: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anose="020B0604020202020204" pitchFamily="34" charset="0"/>
            </a:rPr>
            <a:t>“</a:t>
          </a:r>
          <a:r>
            <a:rPr kumimoji="0" lang="en-US" b="1" i="0" u="none" strike="noStrike" cap="none" normalizeH="0" baseline="0" smtClean="0">
              <a:ln>
                <a:noFill/>
              </a:ln>
              <a:solidFill>
                <a:schemeClr val="tx1"/>
              </a:solidFill>
              <a:effectLst/>
            </a:rPr>
            <a:t>Role Check”  Function  introduced w.e.f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01-07-2007 – authorized person only sign (DSC)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document  to ensure integrity thereof.</a:t>
          </a:r>
          <a:endParaRPr kumimoji="0" lang="en-US" b="1" i="0" u="none" strike="noStrike" cap="none" normalizeH="0" baseline="0" smtClean="0">
            <a:ln>
              <a:noFill/>
            </a:ln>
            <a:solidFill>
              <a:schemeClr val="tx1"/>
            </a:solidFill>
            <a:effectLst/>
          </a:endParaRPr>
        </a:p>
      </dgm:t>
    </dgm:pt>
    <dgm:pt modelId="{FB9A7B45-636A-433C-A61E-87A088CD685B}" type="parTrans" cxnId="{F8DC56C5-7667-4BAF-BE12-6433C0C55F61}">
      <dgm:prSet/>
      <dgm:spPr/>
    </dgm:pt>
    <dgm:pt modelId="{69875A20-8930-4151-8646-58297DCF789F}" type="sibTrans" cxnId="{F8DC56C5-7667-4BAF-BE12-6433C0C55F61}">
      <dgm:prSet/>
      <dgm:spPr/>
    </dgm:pt>
    <dgm:pt modelId="{5200B4AB-6E49-4165-84D5-774EC4635095}">
      <dgm:prSet/>
      <dgm:spPr/>
      <dgm: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anose="020B0604020202020204" pitchFamily="34" charset="0"/>
            </a:rPr>
            <a:t> </a:t>
          </a:r>
          <a:r>
            <a:rPr kumimoji="0" lang="en-US" b="1" i="0" u="none" strike="noStrike" cap="none" normalizeH="0" baseline="0" smtClean="0">
              <a:ln>
                <a:noFill/>
              </a:ln>
              <a:solidFill>
                <a:schemeClr val="tx1"/>
              </a:solidFill>
              <a:effectLst/>
            </a:rPr>
            <a:t>To ensure a systematic verification of the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 identity of the authorized signatory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 using MCA21 data base</a:t>
          </a:r>
          <a:endParaRPr kumimoji="0" lang="en-US" b="1" i="0" u="none" strike="noStrike" cap="none" normalizeH="0" baseline="0" smtClean="0">
            <a:ln>
              <a:noFill/>
            </a:ln>
            <a:solidFill>
              <a:schemeClr val="tx1"/>
            </a:solidFill>
            <a:effectLst/>
          </a:endParaRPr>
        </a:p>
      </dgm:t>
    </dgm:pt>
    <dgm:pt modelId="{5D99CEBA-8CD3-402A-90D7-5F5362C4211A}" type="parTrans" cxnId="{6D1D172D-8403-41CD-BBC9-0FA4C3BC8E07}">
      <dgm:prSet/>
      <dgm:spPr/>
    </dgm:pt>
    <dgm:pt modelId="{81BBB024-BBB4-4C8E-93B9-597FD66F04A7}" type="sibTrans" cxnId="{6D1D172D-8403-41CD-BBC9-0FA4C3BC8E07}">
      <dgm:prSet/>
      <dgm:spPr/>
    </dgm:pt>
    <dgm:pt modelId="{CA76C8EE-9E56-4CA0-8EF3-FBCC374FEF4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Stakeholder has to register his DSC 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MCA 21 Portal</a:t>
          </a:r>
          <a:endParaRPr kumimoji="0" lang="en-US" b="1" i="0" u="none" strike="noStrike" cap="none" normalizeH="0" baseline="0" smtClean="0">
            <a:ln>
              <a:noFill/>
            </a:ln>
            <a:solidFill>
              <a:schemeClr val="tx1"/>
            </a:solidFill>
            <a:effectLst/>
          </a:endParaRPr>
        </a:p>
      </dgm:t>
    </dgm:pt>
    <dgm:pt modelId="{0EA5C87B-C735-4A15-BD31-F979E873CF74}" type="parTrans" cxnId="{EDCCDA41-F34F-4D4F-9AB6-E58D1ED41939}">
      <dgm:prSet/>
      <dgm:spPr/>
    </dgm:pt>
    <dgm:pt modelId="{0F90A49C-0ACB-4E41-B19D-EC119E28C3D4}" type="sibTrans" cxnId="{EDCCDA41-F34F-4D4F-9AB6-E58D1ED41939}">
      <dgm:prSet/>
      <dgm:spPr/>
    </dgm:pt>
    <dgm:pt modelId="{3F2C8FD5-32BC-4F3C-B71D-C1CBB5D1C7C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rPr>
            <a:t>MCA 21 data base accessibility provided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folHlink"/>
              </a:solidFill>
              <a:effectLst/>
            </a:rPr>
            <a:t>to</a:t>
          </a:r>
          <a:r>
            <a:rPr kumimoji="0" lang="en-US" b="1" i="0" u="none" strike="noStrike" cap="none" normalizeH="0" baseline="0" smtClean="0">
              <a:ln>
                <a:noFill/>
              </a:ln>
              <a:solidFill>
                <a:schemeClr val="tx1"/>
              </a:solidFill>
              <a:effectLst/>
            </a:rPr>
            <a:t>  certain investigating agencies at free of cost</a:t>
          </a:r>
          <a:endParaRPr kumimoji="0" lang="en-US" b="1" i="0" u="none" strike="noStrike" cap="none" normalizeH="0" baseline="0" smtClean="0">
            <a:ln>
              <a:noFill/>
            </a:ln>
            <a:solidFill>
              <a:schemeClr val="tx1"/>
            </a:solidFill>
            <a:effectLst/>
          </a:endParaRPr>
        </a:p>
      </dgm:t>
    </dgm:pt>
    <dgm:pt modelId="{E0A2962D-6815-4F81-9C8C-E34C98ACB66D}" type="parTrans" cxnId="{29B9D0A5-F02B-43A5-8FC5-03408C7B9AD4}">
      <dgm:prSet/>
      <dgm:spPr/>
    </dgm:pt>
    <dgm:pt modelId="{068CF544-220D-4ED1-B2AE-6C48ECE8EE34}" type="sibTrans" cxnId="{29B9D0A5-F02B-43A5-8FC5-03408C7B9AD4}">
      <dgm:prSet/>
      <dgm:spPr/>
    </dgm:pt>
    <dgm:pt modelId="{3FD52F03-F92B-4095-9D0E-967DCAFBCDDD}" type="pres">
      <dgm:prSet presAssocID="{6C968DFA-7A3A-4EF2-B062-1F830FC0F2B3}" presName="hierChild1" presStyleCnt="0">
        <dgm:presLayoutVars>
          <dgm:orgChart val="1"/>
          <dgm:chPref val="1"/>
          <dgm:dir/>
          <dgm:animOne val="branch"/>
          <dgm:animLvl val="lvl"/>
          <dgm:resizeHandles/>
        </dgm:presLayoutVars>
      </dgm:prSet>
      <dgm:spPr/>
    </dgm:pt>
    <dgm:pt modelId="{B92C537D-6117-4F64-AD78-0EFCE08AE7F8}" type="pres">
      <dgm:prSet presAssocID="{622F22B1-2879-4E9D-9309-FFE0B1BF120B}" presName="hierRoot1" presStyleCnt="0">
        <dgm:presLayoutVars>
          <dgm:hierBranch val="r"/>
        </dgm:presLayoutVars>
      </dgm:prSet>
      <dgm:spPr/>
    </dgm:pt>
    <dgm:pt modelId="{557F92D0-28EE-45D2-9A8F-DE7B2FB94DBC}" type="pres">
      <dgm:prSet presAssocID="{622F22B1-2879-4E9D-9309-FFE0B1BF120B}" presName="rootComposite1" presStyleCnt="0"/>
      <dgm:spPr/>
    </dgm:pt>
    <dgm:pt modelId="{8AE08BB2-7AFF-41B5-AA75-CBC6523A9A94}" type="pres">
      <dgm:prSet presAssocID="{622F22B1-2879-4E9D-9309-FFE0B1BF120B}" presName="rootText1" presStyleLbl="node0" presStyleIdx="0" presStyleCnt="1">
        <dgm:presLayoutVars>
          <dgm:chPref val="3"/>
        </dgm:presLayoutVars>
      </dgm:prSet>
      <dgm:spPr/>
    </dgm:pt>
    <dgm:pt modelId="{97887A51-0D89-4108-983C-6AADAC9DE7FB}" type="pres">
      <dgm:prSet presAssocID="{622F22B1-2879-4E9D-9309-FFE0B1BF120B}" presName="rootConnector1" presStyleLbl="node1" presStyleIdx="0" presStyleCnt="0"/>
      <dgm:spPr/>
    </dgm:pt>
    <dgm:pt modelId="{5945F8DA-2FD2-4660-A977-4F1A37A075EF}" type="pres">
      <dgm:prSet presAssocID="{622F22B1-2879-4E9D-9309-FFE0B1BF120B}" presName="hierChild2" presStyleCnt="0"/>
      <dgm:spPr/>
    </dgm:pt>
    <dgm:pt modelId="{3280A0F6-ECC0-47A5-99C1-C702492E857F}" type="pres">
      <dgm:prSet presAssocID="{5D99CEBA-8CD3-402A-90D7-5F5362C4211A}" presName="Name50" presStyleLbl="parChTrans1D2" presStyleIdx="0" presStyleCnt="3"/>
      <dgm:spPr/>
    </dgm:pt>
    <dgm:pt modelId="{8F3799F6-8F05-472F-90F1-279B838505BD}" type="pres">
      <dgm:prSet presAssocID="{5200B4AB-6E49-4165-84D5-774EC4635095}" presName="hierRoot2" presStyleCnt="0">
        <dgm:presLayoutVars>
          <dgm:hierBranch/>
        </dgm:presLayoutVars>
      </dgm:prSet>
      <dgm:spPr/>
    </dgm:pt>
    <dgm:pt modelId="{2704E405-740E-49B2-AF04-5A96D226412E}" type="pres">
      <dgm:prSet presAssocID="{5200B4AB-6E49-4165-84D5-774EC4635095}" presName="rootComposite" presStyleCnt="0"/>
      <dgm:spPr/>
    </dgm:pt>
    <dgm:pt modelId="{7A8BED53-2130-4918-BD5F-EA148532022F}" type="pres">
      <dgm:prSet presAssocID="{5200B4AB-6E49-4165-84D5-774EC4635095}" presName="rootText" presStyleLbl="node2" presStyleIdx="0" presStyleCnt="3">
        <dgm:presLayoutVars>
          <dgm:chPref val="3"/>
        </dgm:presLayoutVars>
      </dgm:prSet>
      <dgm:spPr/>
    </dgm:pt>
    <dgm:pt modelId="{154C3156-D457-480A-AC04-134D3D307AF8}" type="pres">
      <dgm:prSet presAssocID="{5200B4AB-6E49-4165-84D5-774EC4635095}" presName="rootConnector" presStyleLbl="node2" presStyleIdx="0" presStyleCnt="3"/>
      <dgm:spPr/>
    </dgm:pt>
    <dgm:pt modelId="{82BA778A-224E-4B34-BB52-893B5A2ACF2B}" type="pres">
      <dgm:prSet presAssocID="{5200B4AB-6E49-4165-84D5-774EC4635095}" presName="hierChild4" presStyleCnt="0"/>
      <dgm:spPr/>
    </dgm:pt>
    <dgm:pt modelId="{4BC704C3-7632-4BBA-9C44-20F2AFD3E572}" type="pres">
      <dgm:prSet presAssocID="{5200B4AB-6E49-4165-84D5-774EC4635095}" presName="hierChild5" presStyleCnt="0"/>
      <dgm:spPr/>
    </dgm:pt>
    <dgm:pt modelId="{6465AE51-3961-4082-BC41-C88D6AAF5150}" type="pres">
      <dgm:prSet presAssocID="{0EA5C87B-C735-4A15-BD31-F979E873CF74}" presName="Name50" presStyleLbl="parChTrans1D2" presStyleIdx="1" presStyleCnt="3"/>
      <dgm:spPr/>
    </dgm:pt>
    <dgm:pt modelId="{43DE9250-27FD-456B-8B33-CB6DCA5E71DB}" type="pres">
      <dgm:prSet presAssocID="{CA76C8EE-9E56-4CA0-8EF3-FBCC374FEF41}" presName="hierRoot2" presStyleCnt="0">
        <dgm:presLayoutVars>
          <dgm:hierBranch/>
        </dgm:presLayoutVars>
      </dgm:prSet>
      <dgm:spPr/>
    </dgm:pt>
    <dgm:pt modelId="{5466836E-442A-4128-8BF5-D151180126AD}" type="pres">
      <dgm:prSet presAssocID="{CA76C8EE-9E56-4CA0-8EF3-FBCC374FEF41}" presName="rootComposite" presStyleCnt="0"/>
      <dgm:spPr/>
    </dgm:pt>
    <dgm:pt modelId="{1B529C49-260B-4CC3-A9CC-25C5F4D65991}" type="pres">
      <dgm:prSet presAssocID="{CA76C8EE-9E56-4CA0-8EF3-FBCC374FEF41}" presName="rootText" presStyleLbl="node2" presStyleIdx="1" presStyleCnt="3">
        <dgm:presLayoutVars>
          <dgm:chPref val="3"/>
        </dgm:presLayoutVars>
      </dgm:prSet>
      <dgm:spPr/>
    </dgm:pt>
    <dgm:pt modelId="{DE2C026C-5657-470E-86EC-E09494010CF2}" type="pres">
      <dgm:prSet presAssocID="{CA76C8EE-9E56-4CA0-8EF3-FBCC374FEF41}" presName="rootConnector" presStyleLbl="node2" presStyleIdx="1" presStyleCnt="3"/>
      <dgm:spPr/>
    </dgm:pt>
    <dgm:pt modelId="{ADFF1B05-8302-46C7-BAFB-5B65368C230F}" type="pres">
      <dgm:prSet presAssocID="{CA76C8EE-9E56-4CA0-8EF3-FBCC374FEF41}" presName="hierChild4" presStyleCnt="0"/>
      <dgm:spPr/>
    </dgm:pt>
    <dgm:pt modelId="{A59039FB-ADA2-436B-A754-F42D4F3F73B0}" type="pres">
      <dgm:prSet presAssocID="{CA76C8EE-9E56-4CA0-8EF3-FBCC374FEF41}" presName="hierChild5" presStyleCnt="0"/>
      <dgm:spPr/>
    </dgm:pt>
    <dgm:pt modelId="{41B3262F-22F6-439F-A16A-1BDFE4802B14}" type="pres">
      <dgm:prSet presAssocID="{E0A2962D-6815-4F81-9C8C-E34C98ACB66D}" presName="Name50" presStyleLbl="parChTrans1D2" presStyleIdx="2" presStyleCnt="3"/>
      <dgm:spPr/>
    </dgm:pt>
    <dgm:pt modelId="{E142EC4B-79BF-47A6-8849-04C447B20E4C}" type="pres">
      <dgm:prSet presAssocID="{3F2C8FD5-32BC-4F3C-B71D-C1CBB5D1C7C6}" presName="hierRoot2" presStyleCnt="0">
        <dgm:presLayoutVars>
          <dgm:hierBranch/>
        </dgm:presLayoutVars>
      </dgm:prSet>
      <dgm:spPr/>
    </dgm:pt>
    <dgm:pt modelId="{C8ED7B40-48F7-4B9F-9374-71B169157468}" type="pres">
      <dgm:prSet presAssocID="{3F2C8FD5-32BC-4F3C-B71D-C1CBB5D1C7C6}" presName="rootComposite" presStyleCnt="0"/>
      <dgm:spPr/>
    </dgm:pt>
    <dgm:pt modelId="{E030F855-6B62-4C14-AAB4-4DDD6C8F063B}" type="pres">
      <dgm:prSet presAssocID="{3F2C8FD5-32BC-4F3C-B71D-C1CBB5D1C7C6}" presName="rootText" presStyleLbl="node2" presStyleIdx="2" presStyleCnt="3">
        <dgm:presLayoutVars>
          <dgm:chPref val="3"/>
        </dgm:presLayoutVars>
      </dgm:prSet>
      <dgm:spPr/>
    </dgm:pt>
    <dgm:pt modelId="{35EDD0E7-511F-471E-91EE-5774D798301F}" type="pres">
      <dgm:prSet presAssocID="{3F2C8FD5-32BC-4F3C-B71D-C1CBB5D1C7C6}" presName="rootConnector" presStyleLbl="node2" presStyleIdx="2" presStyleCnt="3"/>
      <dgm:spPr/>
    </dgm:pt>
    <dgm:pt modelId="{EE83FD71-3A69-49E4-A796-7EBA9B021806}" type="pres">
      <dgm:prSet presAssocID="{3F2C8FD5-32BC-4F3C-B71D-C1CBB5D1C7C6}" presName="hierChild4" presStyleCnt="0"/>
      <dgm:spPr/>
    </dgm:pt>
    <dgm:pt modelId="{F42C6188-0121-4074-A2A1-B6A55706B11E}" type="pres">
      <dgm:prSet presAssocID="{3F2C8FD5-32BC-4F3C-B71D-C1CBB5D1C7C6}" presName="hierChild5" presStyleCnt="0"/>
      <dgm:spPr/>
    </dgm:pt>
    <dgm:pt modelId="{0D3D8504-2707-4432-8927-5084AB19F28E}" type="pres">
      <dgm:prSet presAssocID="{622F22B1-2879-4E9D-9309-FFE0B1BF120B}" presName="hierChild3" presStyleCnt="0"/>
      <dgm:spPr/>
    </dgm:pt>
  </dgm:ptLst>
  <dgm:cxnLst>
    <dgm:cxn modelId="{2E76A0C4-E08E-40DA-BBD7-1C45880813A9}" type="presOf" srcId="{622F22B1-2879-4E9D-9309-FFE0B1BF120B}" destId="{97887A51-0D89-4108-983C-6AADAC9DE7FB}" srcOrd="1" destOrd="0" presId="urn:microsoft.com/office/officeart/2005/8/layout/orgChart1"/>
    <dgm:cxn modelId="{FDC5B246-090F-4B36-83F8-0925F372D36E}" type="presOf" srcId="{5200B4AB-6E49-4165-84D5-774EC4635095}" destId="{7A8BED53-2130-4918-BD5F-EA148532022F}" srcOrd="0" destOrd="0" presId="urn:microsoft.com/office/officeart/2005/8/layout/orgChart1"/>
    <dgm:cxn modelId="{42A8978C-C65D-4CB8-9D89-07ED56F57BEC}" type="presOf" srcId="{3F2C8FD5-32BC-4F3C-B71D-C1CBB5D1C7C6}" destId="{35EDD0E7-511F-471E-91EE-5774D798301F}" srcOrd="1" destOrd="0" presId="urn:microsoft.com/office/officeart/2005/8/layout/orgChart1"/>
    <dgm:cxn modelId="{65AFFDC7-9A0A-483A-99B4-9EA37B8B13A1}" type="presOf" srcId="{5200B4AB-6E49-4165-84D5-774EC4635095}" destId="{154C3156-D457-480A-AC04-134D3D307AF8}" srcOrd="1" destOrd="0" presId="urn:microsoft.com/office/officeart/2005/8/layout/orgChart1"/>
    <dgm:cxn modelId="{29B9D0A5-F02B-43A5-8FC5-03408C7B9AD4}" srcId="{622F22B1-2879-4E9D-9309-FFE0B1BF120B}" destId="{3F2C8FD5-32BC-4F3C-B71D-C1CBB5D1C7C6}" srcOrd="2" destOrd="0" parTransId="{E0A2962D-6815-4F81-9C8C-E34C98ACB66D}" sibTransId="{068CF544-220D-4ED1-B2AE-6C48ECE8EE34}"/>
    <dgm:cxn modelId="{6D1D172D-8403-41CD-BBC9-0FA4C3BC8E07}" srcId="{622F22B1-2879-4E9D-9309-FFE0B1BF120B}" destId="{5200B4AB-6E49-4165-84D5-774EC4635095}" srcOrd="0" destOrd="0" parTransId="{5D99CEBA-8CD3-402A-90D7-5F5362C4211A}" sibTransId="{81BBB024-BBB4-4C8E-93B9-597FD66F04A7}"/>
    <dgm:cxn modelId="{F22B2F72-CCB6-406F-8F25-7E0649597894}" type="presOf" srcId="{0EA5C87B-C735-4A15-BD31-F979E873CF74}" destId="{6465AE51-3961-4082-BC41-C88D6AAF5150}" srcOrd="0" destOrd="0" presId="urn:microsoft.com/office/officeart/2005/8/layout/orgChart1"/>
    <dgm:cxn modelId="{EDCCDA41-F34F-4D4F-9AB6-E58D1ED41939}" srcId="{622F22B1-2879-4E9D-9309-FFE0B1BF120B}" destId="{CA76C8EE-9E56-4CA0-8EF3-FBCC374FEF41}" srcOrd="1" destOrd="0" parTransId="{0EA5C87B-C735-4A15-BD31-F979E873CF74}" sibTransId="{0F90A49C-0ACB-4E41-B19D-EC119E28C3D4}"/>
    <dgm:cxn modelId="{189AC938-6AD6-411F-AD22-EA97B91C4615}" type="presOf" srcId="{622F22B1-2879-4E9D-9309-FFE0B1BF120B}" destId="{8AE08BB2-7AFF-41B5-AA75-CBC6523A9A94}" srcOrd="0" destOrd="0" presId="urn:microsoft.com/office/officeart/2005/8/layout/orgChart1"/>
    <dgm:cxn modelId="{F8DC56C5-7667-4BAF-BE12-6433C0C55F61}" srcId="{6C968DFA-7A3A-4EF2-B062-1F830FC0F2B3}" destId="{622F22B1-2879-4E9D-9309-FFE0B1BF120B}" srcOrd="0" destOrd="0" parTransId="{FB9A7B45-636A-433C-A61E-87A088CD685B}" sibTransId="{69875A20-8930-4151-8646-58297DCF789F}"/>
    <dgm:cxn modelId="{DFB2F765-C5F4-4551-973C-C2F43A1DCA02}" type="presOf" srcId="{E0A2962D-6815-4F81-9C8C-E34C98ACB66D}" destId="{41B3262F-22F6-439F-A16A-1BDFE4802B14}" srcOrd="0" destOrd="0" presId="urn:microsoft.com/office/officeart/2005/8/layout/orgChart1"/>
    <dgm:cxn modelId="{63684A08-5694-43CC-946B-920A467389CC}" type="presOf" srcId="{CA76C8EE-9E56-4CA0-8EF3-FBCC374FEF41}" destId="{1B529C49-260B-4CC3-A9CC-25C5F4D65991}" srcOrd="0" destOrd="0" presId="urn:microsoft.com/office/officeart/2005/8/layout/orgChart1"/>
    <dgm:cxn modelId="{6A89F083-5F4D-4306-8EC7-4E99345CDA7B}" type="presOf" srcId="{3F2C8FD5-32BC-4F3C-B71D-C1CBB5D1C7C6}" destId="{E030F855-6B62-4C14-AAB4-4DDD6C8F063B}" srcOrd="0" destOrd="0" presId="urn:microsoft.com/office/officeart/2005/8/layout/orgChart1"/>
    <dgm:cxn modelId="{F3FC45D0-ABC4-4FCC-9C0C-AFF8ADBB070D}" type="presOf" srcId="{6C968DFA-7A3A-4EF2-B062-1F830FC0F2B3}" destId="{3FD52F03-F92B-4095-9D0E-967DCAFBCDDD}" srcOrd="0" destOrd="0" presId="urn:microsoft.com/office/officeart/2005/8/layout/orgChart1"/>
    <dgm:cxn modelId="{7F20C996-770A-471F-8334-6D05E64C26CA}" type="presOf" srcId="{5D99CEBA-8CD3-402A-90D7-5F5362C4211A}" destId="{3280A0F6-ECC0-47A5-99C1-C702492E857F}" srcOrd="0" destOrd="0" presId="urn:microsoft.com/office/officeart/2005/8/layout/orgChart1"/>
    <dgm:cxn modelId="{DD690A98-294A-4DA5-A33F-0DD2FF35AA7A}" type="presOf" srcId="{CA76C8EE-9E56-4CA0-8EF3-FBCC374FEF41}" destId="{DE2C026C-5657-470E-86EC-E09494010CF2}" srcOrd="1" destOrd="0" presId="urn:microsoft.com/office/officeart/2005/8/layout/orgChart1"/>
    <dgm:cxn modelId="{8BD1CE7A-4F0A-45A8-96BE-98AA861A0345}" type="presParOf" srcId="{3FD52F03-F92B-4095-9D0E-967DCAFBCDDD}" destId="{B92C537D-6117-4F64-AD78-0EFCE08AE7F8}" srcOrd="0" destOrd="0" presId="urn:microsoft.com/office/officeart/2005/8/layout/orgChart1"/>
    <dgm:cxn modelId="{948FDF4F-9174-4CA3-BCE4-191494FFACF5}" type="presParOf" srcId="{B92C537D-6117-4F64-AD78-0EFCE08AE7F8}" destId="{557F92D0-28EE-45D2-9A8F-DE7B2FB94DBC}" srcOrd="0" destOrd="0" presId="urn:microsoft.com/office/officeart/2005/8/layout/orgChart1"/>
    <dgm:cxn modelId="{B065413C-FF05-4B07-98E0-DA26473A6A4D}" type="presParOf" srcId="{557F92D0-28EE-45D2-9A8F-DE7B2FB94DBC}" destId="{8AE08BB2-7AFF-41B5-AA75-CBC6523A9A94}" srcOrd="0" destOrd="0" presId="urn:microsoft.com/office/officeart/2005/8/layout/orgChart1"/>
    <dgm:cxn modelId="{F442EA42-3EF8-465D-913E-031EF771528D}" type="presParOf" srcId="{557F92D0-28EE-45D2-9A8F-DE7B2FB94DBC}" destId="{97887A51-0D89-4108-983C-6AADAC9DE7FB}" srcOrd="1" destOrd="0" presId="urn:microsoft.com/office/officeart/2005/8/layout/orgChart1"/>
    <dgm:cxn modelId="{46450DDC-DAEF-440F-A7C9-012B1CE2E550}" type="presParOf" srcId="{B92C537D-6117-4F64-AD78-0EFCE08AE7F8}" destId="{5945F8DA-2FD2-4660-A977-4F1A37A075EF}" srcOrd="1" destOrd="0" presId="urn:microsoft.com/office/officeart/2005/8/layout/orgChart1"/>
    <dgm:cxn modelId="{C74F164C-F50E-4EC1-B638-690A1C6ACDC7}" type="presParOf" srcId="{5945F8DA-2FD2-4660-A977-4F1A37A075EF}" destId="{3280A0F6-ECC0-47A5-99C1-C702492E857F}" srcOrd="0" destOrd="0" presId="urn:microsoft.com/office/officeart/2005/8/layout/orgChart1"/>
    <dgm:cxn modelId="{A72FB39D-90FA-4A91-858F-0BFB00F49A49}" type="presParOf" srcId="{5945F8DA-2FD2-4660-A977-4F1A37A075EF}" destId="{8F3799F6-8F05-472F-90F1-279B838505BD}" srcOrd="1" destOrd="0" presId="urn:microsoft.com/office/officeart/2005/8/layout/orgChart1"/>
    <dgm:cxn modelId="{58A1BEA2-0647-4751-B346-59EEA1F6F944}" type="presParOf" srcId="{8F3799F6-8F05-472F-90F1-279B838505BD}" destId="{2704E405-740E-49B2-AF04-5A96D226412E}" srcOrd="0" destOrd="0" presId="urn:microsoft.com/office/officeart/2005/8/layout/orgChart1"/>
    <dgm:cxn modelId="{810821DB-043F-4FB8-945D-69294E6F663D}" type="presParOf" srcId="{2704E405-740E-49B2-AF04-5A96D226412E}" destId="{7A8BED53-2130-4918-BD5F-EA148532022F}" srcOrd="0" destOrd="0" presId="urn:microsoft.com/office/officeart/2005/8/layout/orgChart1"/>
    <dgm:cxn modelId="{A524968E-8976-444C-96BB-58A6199047F0}" type="presParOf" srcId="{2704E405-740E-49B2-AF04-5A96D226412E}" destId="{154C3156-D457-480A-AC04-134D3D307AF8}" srcOrd="1" destOrd="0" presId="urn:microsoft.com/office/officeart/2005/8/layout/orgChart1"/>
    <dgm:cxn modelId="{33C6AD38-125E-438D-B8EC-BCFE2D62F43F}" type="presParOf" srcId="{8F3799F6-8F05-472F-90F1-279B838505BD}" destId="{82BA778A-224E-4B34-BB52-893B5A2ACF2B}" srcOrd="1" destOrd="0" presId="urn:microsoft.com/office/officeart/2005/8/layout/orgChart1"/>
    <dgm:cxn modelId="{F04DADD5-4D64-41B2-B985-0E8B42B57C98}" type="presParOf" srcId="{8F3799F6-8F05-472F-90F1-279B838505BD}" destId="{4BC704C3-7632-4BBA-9C44-20F2AFD3E572}" srcOrd="2" destOrd="0" presId="urn:microsoft.com/office/officeart/2005/8/layout/orgChart1"/>
    <dgm:cxn modelId="{5669299C-9959-4CD3-9C8E-0B00CF277DA9}" type="presParOf" srcId="{5945F8DA-2FD2-4660-A977-4F1A37A075EF}" destId="{6465AE51-3961-4082-BC41-C88D6AAF5150}" srcOrd="2" destOrd="0" presId="urn:microsoft.com/office/officeart/2005/8/layout/orgChart1"/>
    <dgm:cxn modelId="{BC4F016E-988D-45CB-876B-98183C6D95AE}" type="presParOf" srcId="{5945F8DA-2FD2-4660-A977-4F1A37A075EF}" destId="{43DE9250-27FD-456B-8B33-CB6DCA5E71DB}" srcOrd="3" destOrd="0" presId="urn:microsoft.com/office/officeart/2005/8/layout/orgChart1"/>
    <dgm:cxn modelId="{09A0DDEB-8EF0-476B-B81E-9A990555815D}" type="presParOf" srcId="{43DE9250-27FD-456B-8B33-CB6DCA5E71DB}" destId="{5466836E-442A-4128-8BF5-D151180126AD}" srcOrd="0" destOrd="0" presId="urn:microsoft.com/office/officeart/2005/8/layout/orgChart1"/>
    <dgm:cxn modelId="{00FABA45-C87E-4F44-900C-922BC2AF2DC5}" type="presParOf" srcId="{5466836E-442A-4128-8BF5-D151180126AD}" destId="{1B529C49-260B-4CC3-A9CC-25C5F4D65991}" srcOrd="0" destOrd="0" presId="urn:microsoft.com/office/officeart/2005/8/layout/orgChart1"/>
    <dgm:cxn modelId="{6150D94D-3735-49A7-A90A-6C8BE0BC9A2E}" type="presParOf" srcId="{5466836E-442A-4128-8BF5-D151180126AD}" destId="{DE2C026C-5657-470E-86EC-E09494010CF2}" srcOrd="1" destOrd="0" presId="urn:microsoft.com/office/officeart/2005/8/layout/orgChart1"/>
    <dgm:cxn modelId="{477A932A-17A2-4150-9EF7-A364A4D86167}" type="presParOf" srcId="{43DE9250-27FD-456B-8B33-CB6DCA5E71DB}" destId="{ADFF1B05-8302-46C7-BAFB-5B65368C230F}" srcOrd="1" destOrd="0" presId="urn:microsoft.com/office/officeart/2005/8/layout/orgChart1"/>
    <dgm:cxn modelId="{84776495-C9EE-4D50-8D37-63CA6C683FDF}" type="presParOf" srcId="{43DE9250-27FD-456B-8B33-CB6DCA5E71DB}" destId="{A59039FB-ADA2-436B-A754-F42D4F3F73B0}" srcOrd="2" destOrd="0" presId="urn:microsoft.com/office/officeart/2005/8/layout/orgChart1"/>
    <dgm:cxn modelId="{9565610E-A58E-4AF9-850A-466417150C1E}" type="presParOf" srcId="{5945F8DA-2FD2-4660-A977-4F1A37A075EF}" destId="{41B3262F-22F6-439F-A16A-1BDFE4802B14}" srcOrd="4" destOrd="0" presId="urn:microsoft.com/office/officeart/2005/8/layout/orgChart1"/>
    <dgm:cxn modelId="{5E9C1985-4E81-4018-9232-98F9B84BF22F}" type="presParOf" srcId="{5945F8DA-2FD2-4660-A977-4F1A37A075EF}" destId="{E142EC4B-79BF-47A6-8849-04C447B20E4C}" srcOrd="5" destOrd="0" presId="urn:microsoft.com/office/officeart/2005/8/layout/orgChart1"/>
    <dgm:cxn modelId="{50E5F1B8-6C37-4491-8A6C-7054789A5FA3}" type="presParOf" srcId="{E142EC4B-79BF-47A6-8849-04C447B20E4C}" destId="{C8ED7B40-48F7-4B9F-9374-71B169157468}" srcOrd="0" destOrd="0" presId="urn:microsoft.com/office/officeart/2005/8/layout/orgChart1"/>
    <dgm:cxn modelId="{57E4EFDE-5412-4A6E-BE2B-B3DA78567AE9}" type="presParOf" srcId="{C8ED7B40-48F7-4B9F-9374-71B169157468}" destId="{E030F855-6B62-4C14-AAB4-4DDD6C8F063B}" srcOrd="0" destOrd="0" presId="urn:microsoft.com/office/officeart/2005/8/layout/orgChart1"/>
    <dgm:cxn modelId="{FD07B7EF-8D2A-4813-A4AB-B87534F3562B}" type="presParOf" srcId="{C8ED7B40-48F7-4B9F-9374-71B169157468}" destId="{35EDD0E7-511F-471E-91EE-5774D798301F}" srcOrd="1" destOrd="0" presId="urn:microsoft.com/office/officeart/2005/8/layout/orgChart1"/>
    <dgm:cxn modelId="{79E8AE00-B309-4006-87A2-6EAA7AB4CEA7}" type="presParOf" srcId="{E142EC4B-79BF-47A6-8849-04C447B20E4C}" destId="{EE83FD71-3A69-49E4-A796-7EBA9B021806}" srcOrd="1" destOrd="0" presId="urn:microsoft.com/office/officeart/2005/8/layout/orgChart1"/>
    <dgm:cxn modelId="{1A4781E7-04A0-4115-898C-760FDA221C85}" type="presParOf" srcId="{E142EC4B-79BF-47A6-8849-04C447B20E4C}" destId="{F42C6188-0121-4074-A2A1-B6A55706B11E}" srcOrd="2" destOrd="0" presId="urn:microsoft.com/office/officeart/2005/8/layout/orgChart1"/>
    <dgm:cxn modelId="{4AFA6BDF-DD93-437F-8647-A238F5D2373D}" type="presParOf" srcId="{B92C537D-6117-4F64-AD78-0EFCE08AE7F8}" destId="{0D3D8504-2707-4432-8927-5084AB19F28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3" y="0"/>
            <a:ext cx="2918831" cy="493474"/>
          </a:xfrm>
          <a:prstGeom prst="rect">
            <a:avLst/>
          </a:prstGeom>
        </p:spPr>
        <p:txBody>
          <a:bodyPr vert="horz" lIns="91440" tIns="45720" rIns="91440" bIns="45720" rtlCol="0"/>
          <a:lstStyle>
            <a:lvl1pPr algn="r">
              <a:defRPr sz="1200"/>
            </a:lvl1pPr>
          </a:lstStyle>
          <a:p>
            <a:fld id="{39C464E1-EC02-47F1-9B2E-9CA2123F5D51}" type="datetimeFigureOut">
              <a:rPr lang="en-US" smtClean="0"/>
              <a:pPr/>
              <a:t>9/28/2013</a:t>
            </a:fld>
            <a:endParaRPr lang="en-US"/>
          </a:p>
        </p:txBody>
      </p:sp>
      <p:sp>
        <p:nvSpPr>
          <p:cNvPr id="4" name="Slide Image Placeholder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88007"/>
            <a:ext cx="5388610" cy="44412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4301"/>
            <a:ext cx="2918831" cy="49347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3" y="9374301"/>
            <a:ext cx="2918831" cy="493474"/>
          </a:xfrm>
          <a:prstGeom prst="rect">
            <a:avLst/>
          </a:prstGeom>
        </p:spPr>
        <p:txBody>
          <a:bodyPr vert="horz" lIns="91440" tIns="45720" rIns="91440" bIns="45720" rtlCol="0" anchor="b"/>
          <a:lstStyle>
            <a:lvl1pPr algn="r">
              <a:defRPr sz="1200"/>
            </a:lvl1pPr>
          </a:lstStyle>
          <a:p>
            <a:fld id="{DA110B6D-1009-4DBD-8EC0-15B0B64B8AD9}" type="slidenum">
              <a:rPr lang="en-US" smtClean="0"/>
              <a:pPr/>
              <a:t>‹#›</a:t>
            </a:fld>
            <a:endParaRPr lang="en-US"/>
          </a:p>
        </p:txBody>
      </p:sp>
    </p:spTree>
    <p:extLst>
      <p:ext uri="{BB962C8B-B14F-4D97-AF65-F5344CB8AC3E}">
        <p14:creationId xmlns:p14="http://schemas.microsoft.com/office/powerpoint/2010/main" val="2939261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110B6D-1009-4DBD-8EC0-15B0B64B8AD9}" type="slidenum">
              <a:rPr lang="en-US" smtClean="0"/>
              <a:pPr/>
              <a:t>42</a:t>
            </a:fld>
            <a:endParaRPr lang="en-US"/>
          </a:p>
        </p:txBody>
      </p:sp>
    </p:spTree>
    <p:extLst>
      <p:ext uri="{BB962C8B-B14F-4D97-AF65-F5344CB8AC3E}">
        <p14:creationId xmlns:p14="http://schemas.microsoft.com/office/powerpoint/2010/main" val="536445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4001D0B-6D75-4AB0-8557-010D776FF994}" type="datetime6">
              <a:rPr lang="en-US" smtClean="0"/>
              <a:pPr/>
              <a:t>September 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F9501D8-FABB-4183-966B-CED1DAC88C85}" type="datetime6">
              <a:rPr lang="en-US" smtClean="0"/>
              <a:pPr/>
              <a:t>September 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8FC8CE-9A33-47CA-8EA1-BBEE37C17A5C}" type="datetime6">
              <a:rPr lang="en-US" smtClean="0"/>
              <a:pPr/>
              <a:t>September 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25963"/>
          </a:xfrm>
        </p:spPr>
        <p:txBody>
          <a:bodyPr>
            <a:normAutofit/>
          </a:bodyPr>
          <a:lstStyle/>
          <a:p>
            <a:pPr lvl="0"/>
            <a:endParaRPr lang="en-US" noProof="0"/>
          </a:p>
        </p:txBody>
      </p:sp>
      <p:sp>
        <p:nvSpPr>
          <p:cNvPr id="4" name="Date Placeholder 3"/>
          <p:cNvSpPr>
            <a:spLocks noGrp="1"/>
          </p:cNvSpPr>
          <p:nvPr>
            <p:ph type="dt" sz="half" idx="10"/>
          </p:nvPr>
        </p:nvSpPr>
        <p:spPr>
          <a:xfrm>
            <a:off x="457200" y="6356350"/>
            <a:ext cx="2133600" cy="365125"/>
          </a:xfrm>
        </p:spPr>
        <p:txBody>
          <a:bodyPr/>
          <a:lstStyle>
            <a:lvl1pPr>
              <a:defRPr/>
            </a:lvl1pPr>
          </a:lstStyle>
          <a:p>
            <a:pPr>
              <a:defRPr/>
            </a:pPr>
            <a:fld id="{742A2E57-4DA6-41EF-A821-656957CE9AA6}" type="datetime6">
              <a:rPr lang="en-US" smtClean="0"/>
              <a:pPr>
                <a:defRPr/>
              </a:pPr>
              <a:t>September 13</a:t>
            </a:fld>
            <a:endParaRPr lang="en-US"/>
          </a:p>
        </p:txBody>
      </p:sp>
      <p:sp>
        <p:nvSpPr>
          <p:cNvPr id="5"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p:spPr>
        <p:txBody>
          <a:bodyPr/>
          <a:lstStyle>
            <a:lvl1pPr>
              <a:defRPr/>
            </a:lvl1pPr>
          </a:lstStyle>
          <a:p>
            <a:pPr>
              <a:defRPr/>
            </a:pPr>
            <a:fld id="{4B3068B5-DBEF-4D98-8291-E65674214E2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p:spPr>
        <p:txBody>
          <a:bodyPr/>
          <a:lstStyle>
            <a:lvl1pPr>
              <a:defRPr/>
            </a:lvl1pPr>
          </a:lstStyle>
          <a:p>
            <a:pPr>
              <a:defRPr/>
            </a:pPr>
            <a:fld id="{F20F4A8E-7117-4571-A0F2-58159AB00D8C}" type="datetime6">
              <a:rPr lang="en-US" smtClean="0"/>
              <a:pPr>
                <a:defRPr/>
              </a:pPr>
              <a:t>September 13</a:t>
            </a:fld>
            <a:endParaRPr lang="en-US"/>
          </a:p>
        </p:txBody>
      </p:sp>
      <p:sp>
        <p:nvSpPr>
          <p:cNvPr id="8" name="Footer Placeholder 7"/>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p:spPr>
        <p:txBody>
          <a:bodyPr/>
          <a:lstStyle>
            <a:lvl1pPr>
              <a:defRPr/>
            </a:lvl1pPr>
          </a:lstStyle>
          <a:p>
            <a:pPr>
              <a:defRPr/>
            </a:pPr>
            <a:fld id="{39FB49D1-F4DA-475C-8675-790A1620FE0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728F976-7224-4A1D-AD42-16926C3B881A}" type="datetime6">
              <a:rPr lang="en-US" smtClean="0"/>
              <a:pPr/>
              <a:t>September 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633710C-F028-4E36-B234-5F0D081FCCBF}" type="datetime6">
              <a:rPr lang="en-US" smtClean="0"/>
              <a:pPr/>
              <a:t>September 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97AB267-99F6-4019-A52A-B77FD96587A5}" type="datetime6">
              <a:rPr lang="en-US" smtClean="0"/>
              <a:pPr/>
              <a:t>September 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A61F87C-B667-4406-B47F-2929EF4A03F9}" type="datetime6">
              <a:rPr lang="en-US" smtClean="0"/>
              <a:pPr/>
              <a:t>September 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18A7072-BB47-4890-95C5-F82B573C81C0}" type="datetime6">
              <a:rPr lang="en-US" smtClean="0"/>
              <a:pPr/>
              <a:t>September 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560F1A2-9D84-4352-985B-95A295042B47}" type="datetime6">
              <a:rPr lang="en-US" smtClean="0"/>
              <a:pPr/>
              <a:t>September 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25E6340-AB62-45B9-B5C3-39CC5BC5EB8E}" type="datetime6">
              <a:rPr lang="en-US" smtClean="0"/>
              <a:pPr/>
              <a:t>September 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007010B-3DB6-43D3-8CC8-6D8B36C631A5}" type="datetime6">
              <a:rPr lang="en-US" smtClean="0"/>
              <a:pPr/>
              <a:t>September 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DE395E6-3809-4CC0-92B3-F9636D2E2FE8}" type="datetime6">
              <a:rPr lang="en-US" smtClean="0"/>
              <a:pPr/>
              <a:t>September 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mca.gov.in/MCA21/index.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mca.gov.in/MCA21/index.html"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mca.gov.in/MCA21/" TargetMode="Externa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mca.gov.in/MCA21/index.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mca.gov.in/MCA21/index.htm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mca.gov.in/MCA21/index.html"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businessdictionary.com/definition/reengineering.html#ixzz2f23r5dL7"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mailto:vizubhas@gmail.com" TargetMode="Externa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57200"/>
            <a:ext cx="6934200" cy="1828800"/>
          </a:xfrm>
        </p:spPr>
        <p:txBody>
          <a:bodyPr>
            <a:normAutofit fontScale="90000"/>
          </a:bodyPr>
          <a:lstStyle/>
          <a:p>
            <a:pPr algn="just"/>
            <a:r>
              <a:rPr lang="en-US" dirty="0" smtClean="0"/>
              <a:t/>
            </a:r>
            <a:br>
              <a:rPr lang="en-US" dirty="0" smtClean="0"/>
            </a:br>
            <a:r>
              <a:rPr lang="en-US" sz="3600" dirty="0" smtClean="0"/>
              <a:t>Government Process Re-engineering (GPR)- Physical Mode to Machine Mode - MCA21</a:t>
            </a:r>
            <a:endParaRPr lang="en-US" sz="3600" dirty="0"/>
          </a:p>
        </p:txBody>
      </p:sp>
      <p:sp>
        <p:nvSpPr>
          <p:cNvPr id="3" name="Subtitle 2"/>
          <p:cNvSpPr>
            <a:spLocks noGrp="1"/>
          </p:cNvSpPr>
          <p:nvPr>
            <p:ph type="subTitle" idx="1"/>
          </p:nvPr>
        </p:nvSpPr>
        <p:spPr>
          <a:xfrm>
            <a:off x="2286000" y="2819400"/>
            <a:ext cx="6172200" cy="3124200"/>
          </a:xfrm>
        </p:spPr>
        <p:txBody>
          <a:bodyPr>
            <a:normAutofit fontScale="92500" lnSpcReduction="10000"/>
          </a:bodyPr>
          <a:lstStyle/>
          <a:p>
            <a:r>
              <a:rPr lang="en-US" dirty="0" smtClean="0"/>
              <a:t>By </a:t>
            </a:r>
          </a:p>
          <a:p>
            <a:r>
              <a:rPr lang="en-US" dirty="0" smtClean="0"/>
              <a:t>D. </a:t>
            </a:r>
            <a:r>
              <a:rPr lang="en-US" dirty="0" err="1" smtClean="0"/>
              <a:t>Vijaya</a:t>
            </a:r>
            <a:r>
              <a:rPr lang="en-US" dirty="0" smtClean="0"/>
              <a:t> Bhaskar,</a:t>
            </a:r>
          </a:p>
          <a:p>
            <a:r>
              <a:rPr lang="en-US" dirty="0" smtClean="0"/>
              <a:t>LL.M., PGDCL.</a:t>
            </a:r>
          </a:p>
          <a:p>
            <a:r>
              <a:rPr lang="en-US" dirty="0" smtClean="0"/>
              <a:t>Former member of Indian Corporate Law Service, Ministry of Corporate Affairs, Government of India.</a:t>
            </a:r>
          </a:p>
          <a:p>
            <a:r>
              <a:rPr lang="en-US" dirty="0" smtClean="0"/>
              <a:t>For </a:t>
            </a:r>
          </a:p>
          <a:p>
            <a:r>
              <a:rPr lang="en-US" dirty="0" smtClean="0"/>
              <a:t>NIELIT, Goa, September 2013 </a:t>
            </a:r>
          </a:p>
          <a:p>
            <a:endParaRPr lang="en-US" dirty="0" smtClean="0"/>
          </a:p>
          <a:p>
            <a:endParaRPr lang="en-US" dirty="0" smtClean="0"/>
          </a:p>
          <a:p>
            <a:endParaRPr lang="en-US" dirty="0"/>
          </a:p>
        </p:txBody>
      </p:sp>
    </p:spTree>
  </p:cSld>
  <p:clrMapOvr>
    <a:masterClrMapping/>
  </p:clrMapOvr>
  <p:transition>
    <p:push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smtClean="0"/>
              <a:t>Corporate Governance</a:t>
            </a:r>
          </a:p>
        </p:txBody>
      </p:sp>
      <p:sp>
        <p:nvSpPr>
          <p:cNvPr id="11267" name="Rectangle 3"/>
          <p:cNvSpPr>
            <a:spLocks noGrp="1" noChangeArrowheads="1"/>
          </p:cNvSpPr>
          <p:nvPr>
            <p:ph type="body" idx="1"/>
          </p:nvPr>
        </p:nvSpPr>
        <p:spPr>
          <a:xfrm>
            <a:off x="1435608" y="1295400"/>
            <a:ext cx="7498080" cy="4953000"/>
          </a:xfrm>
        </p:spPr>
        <p:txBody>
          <a:bodyPr/>
          <a:lstStyle/>
          <a:p>
            <a:pPr algn="just" eaLnBrk="1" hangingPunct="1">
              <a:lnSpc>
                <a:spcPct val="80000"/>
              </a:lnSpc>
              <a:buNone/>
            </a:pPr>
            <a:r>
              <a:rPr lang="en-US" sz="2000" b="1" u="sng" dirty="0" smtClean="0"/>
              <a:t>Positive Side:</a:t>
            </a:r>
          </a:p>
          <a:p>
            <a:pPr algn="just" eaLnBrk="1" hangingPunct="1">
              <a:lnSpc>
                <a:spcPct val="80000"/>
              </a:lnSpc>
            </a:pPr>
            <a:r>
              <a:rPr lang="en-US" sz="2000" b="1" dirty="0" smtClean="0"/>
              <a:t>Corporate governance is about power and responsibility:</a:t>
            </a:r>
            <a:r>
              <a:rPr lang="en-US" sz="2000" dirty="0" smtClean="0"/>
              <a:t> </a:t>
            </a:r>
          </a:p>
          <a:p>
            <a:pPr algn="just" eaLnBrk="1" hangingPunct="1">
              <a:lnSpc>
                <a:spcPct val="80000"/>
              </a:lnSpc>
              <a:buNone/>
            </a:pPr>
            <a:r>
              <a:rPr lang="en-US" sz="2000" dirty="0" smtClean="0"/>
              <a:t>   </a:t>
            </a:r>
          </a:p>
          <a:p>
            <a:pPr algn="just" eaLnBrk="1" hangingPunct="1">
              <a:lnSpc>
                <a:spcPct val="80000"/>
              </a:lnSpc>
              <a:buNone/>
            </a:pPr>
            <a:r>
              <a:rPr lang="en-US" sz="2000" dirty="0" smtClean="0"/>
              <a:t>   		 It is the structure of power within each firm that determines 		who     	allocates money: who gets the cash flow, who 	allocates jobs, who decides on research and development, on 	mergers and acquisitions, 	on hiring and firing CEOs, on 	subcontracting to suppliers, on distributing dividends or 	buying back shares or investing in new equipment. </a:t>
            </a:r>
          </a:p>
          <a:p>
            <a:pPr algn="just">
              <a:lnSpc>
                <a:spcPct val="80000"/>
              </a:lnSpc>
              <a:buNone/>
            </a:pPr>
            <a:r>
              <a:rPr lang="en-US" sz="2000" b="1" u="sng" dirty="0" smtClean="0"/>
              <a:t>Negative Side:</a:t>
            </a:r>
            <a:endParaRPr lang="en-US" sz="2000" dirty="0" smtClean="0"/>
          </a:p>
          <a:p>
            <a:pPr algn="just" eaLnBrk="1" hangingPunct="1">
              <a:lnSpc>
                <a:spcPct val="80000"/>
              </a:lnSpc>
            </a:pPr>
            <a:r>
              <a:rPr lang="en-US" sz="2000" b="1" dirty="0" smtClean="0"/>
              <a:t>Corporate governance is also about accountability:</a:t>
            </a:r>
          </a:p>
          <a:p>
            <a:pPr algn="just" eaLnBrk="1" hangingPunct="1">
              <a:lnSpc>
                <a:spcPct val="80000"/>
              </a:lnSpc>
              <a:buNone/>
            </a:pPr>
            <a:r>
              <a:rPr lang="en-US" sz="2000" b="1" dirty="0" smtClean="0"/>
              <a:t>      	 </a:t>
            </a:r>
            <a:r>
              <a:rPr lang="en-US" sz="2000" dirty="0" smtClean="0"/>
              <a:t> who takes the blame for corruption, misuse of funds, or 	poor  performance. </a:t>
            </a:r>
          </a:p>
          <a:p>
            <a:pPr lvl="1" eaLnBrk="1" hangingPunct="1">
              <a:lnSpc>
                <a:spcPct val="80000"/>
              </a:lnSpc>
            </a:pPr>
            <a:endParaRPr lang="en-US" sz="1800" dirty="0" smtClean="0"/>
          </a:p>
          <a:p>
            <a:pPr lvl="1" eaLnBrk="1" hangingPunct="1">
              <a:lnSpc>
                <a:spcPct val="80000"/>
              </a:lnSpc>
              <a:buNone/>
            </a:pPr>
            <a:r>
              <a:rPr lang="en-US" sz="1800" dirty="0" smtClean="0"/>
              <a:t>                                       - </a:t>
            </a:r>
            <a:r>
              <a:rPr lang="en-US" sz="1800" b="1" dirty="0" smtClean="0"/>
              <a:t>Peter A. </a:t>
            </a:r>
            <a:r>
              <a:rPr lang="en-US" sz="1800" b="1" dirty="0" err="1" smtClean="0"/>
              <a:t>Gourevitch</a:t>
            </a:r>
            <a:r>
              <a:rPr lang="en-US" sz="1800" b="1" dirty="0" smtClean="0"/>
              <a:t> &amp; James Shinn</a:t>
            </a:r>
          </a:p>
          <a:p>
            <a:pPr lvl="1" eaLnBrk="1" hangingPunct="1">
              <a:lnSpc>
                <a:spcPct val="80000"/>
              </a:lnSpc>
              <a:buNone/>
            </a:pPr>
            <a:r>
              <a:rPr lang="en-US" sz="1800" b="1" dirty="0" smtClean="0"/>
              <a:t>                                                                  On </a:t>
            </a:r>
          </a:p>
          <a:p>
            <a:pPr lvl="1" eaLnBrk="1" hangingPunct="1">
              <a:lnSpc>
                <a:spcPct val="80000"/>
              </a:lnSpc>
              <a:buNone/>
            </a:pPr>
            <a:r>
              <a:rPr lang="en-US" sz="1800" b="1" dirty="0" smtClean="0"/>
              <a:t>                                         Political Power and Corporate Control</a:t>
            </a:r>
            <a:r>
              <a:rPr lang="en-US" sz="1800" dirty="0" smtClean="0"/>
              <a:t> </a:t>
            </a:r>
          </a:p>
        </p:txBody>
      </p:sp>
      <p:sp>
        <p:nvSpPr>
          <p:cNvPr id="11268" name="Date Placeholder 3"/>
          <p:cNvSpPr>
            <a:spLocks noGrp="1"/>
          </p:cNvSpPr>
          <p:nvPr>
            <p:ph type="dt" sz="quarter" idx="10"/>
          </p:nvPr>
        </p:nvSpPr>
        <p:spPr>
          <a:noFill/>
        </p:spPr>
        <p:txBody>
          <a:bodyPr/>
          <a:lstStyle/>
          <a:p>
            <a:fld id="{A8646DE9-8653-4B09-8681-A3147F505ECD}" type="datetime6">
              <a:rPr lang="en-US" smtClean="0"/>
              <a:pPr/>
              <a:t>September 13</a:t>
            </a:fld>
            <a:endParaRPr lang="en-US"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2">
                    <a:satMod val="130000"/>
                  </a:schemeClr>
                </a:solidFill>
              </a:rPr>
              <a:t>About ‘Ministry of Corporate Affairs (MCA), Govt. of India</a:t>
            </a:r>
          </a:p>
        </p:txBody>
      </p:sp>
      <p:sp>
        <p:nvSpPr>
          <p:cNvPr id="14339" name="Rectangle 3"/>
          <p:cNvSpPr>
            <a:spLocks noGrp="1"/>
          </p:cNvSpPr>
          <p:nvPr>
            <p:ph idx="1"/>
          </p:nvPr>
        </p:nvSpPr>
        <p:spPr/>
        <p:txBody>
          <a:bodyPr>
            <a:normAutofit fontScale="92500"/>
          </a:bodyPr>
          <a:lstStyle/>
          <a:p>
            <a:pPr algn="ctr" eaLnBrk="1" hangingPunct="1">
              <a:buFont typeface="Arial" charset="0"/>
              <a:buNone/>
            </a:pPr>
            <a:r>
              <a:rPr lang="en-US" dirty="0" smtClean="0"/>
              <a:t>  </a:t>
            </a:r>
            <a:r>
              <a:rPr lang="en-US" b="1" dirty="0" smtClean="0"/>
              <a:t> :</a:t>
            </a:r>
            <a:r>
              <a:rPr lang="en-US" sz="2400" b="1" dirty="0" smtClean="0"/>
              <a:t>Administration of Acts:</a:t>
            </a:r>
            <a:r>
              <a:rPr lang="en-US" sz="2400" dirty="0" smtClean="0"/>
              <a:t>          </a:t>
            </a:r>
          </a:p>
          <a:p>
            <a:pPr algn="ctr" eaLnBrk="1" hangingPunct="1"/>
            <a:r>
              <a:rPr lang="en-US" sz="2400" dirty="0" smtClean="0"/>
              <a:t> Companies Act, 1956 now replaced by the Companies Act, 2013 (98 Sections given effect with effect from 12.09.2013) </a:t>
            </a:r>
          </a:p>
          <a:p>
            <a:pPr algn="ctr" eaLnBrk="1" hangingPunct="1"/>
            <a:r>
              <a:rPr lang="en-US" sz="2400" dirty="0" smtClean="0"/>
              <a:t>Limited Liability Partnership Act, 2008</a:t>
            </a:r>
          </a:p>
          <a:p>
            <a:pPr algn="ctr" eaLnBrk="1" hangingPunct="1"/>
            <a:r>
              <a:rPr lang="en-US" sz="2400" dirty="0" smtClean="0"/>
              <a:t>Competition Commission Act, 2002, </a:t>
            </a:r>
          </a:p>
          <a:p>
            <a:pPr algn="ctr" eaLnBrk="1" hangingPunct="1"/>
            <a:r>
              <a:rPr lang="en-US" sz="2400" dirty="0" smtClean="0"/>
              <a:t>Partnership Act, 1932, Societies Act, 1980, </a:t>
            </a:r>
          </a:p>
          <a:p>
            <a:pPr algn="ctr" eaLnBrk="1" hangingPunct="1"/>
            <a:r>
              <a:rPr lang="en-US" sz="2400" dirty="0" smtClean="0"/>
              <a:t>The Companies ( Donations to National Fund) Act, 1951 </a:t>
            </a:r>
          </a:p>
          <a:p>
            <a:pPr algn="ctr" eaLnBrk="1" hangingPunct="1">
              <a:buFont typeface="Wingdings 2" pitchFamily="18" charset="2"/>
              <a:buNone/>
            </a:pPr>
            <a:r>
              <a:rPr lang="en-US" sz="2400" dirty="0" smtClean="0"/>
              <a:t>	And Supervision of three institutions namely:</a:t>
            </a:r>
          </a:p>
          <a:p>
            <a:pPr algn="ctr" eaLnBrk="1" hangingPunct="1">
              <a:buFont typeface="Wingdings 2" pitchFamily="18" charset="2"/>
              <a:buNone/>
            </a:pPr>
            <a:r>
              <a:rPr lang="en-US" sz="2400" dirty="0" smtClean="0"/>
              <a:t>	</a:t>
            </a:r>
            <a:r>
              <a:rPr lang="en-US" sz="2000" dirty="0" smtClean="0"/>
              <a:t> - ICAI,</a:t>
            </a:r>
          </a:p>
          <a:p>
            <a:pPr lvl="1" algn="ctr" eaLnBrk="1" hangingPunct="1">
              <a:buFontTx/>
              <a:buChar char="-"/>
            </a:pPr>
            <a:r>
              <a:rPr lang="en-US" sz="2000" dirty="0" smtClean="0"/>
              <a:t>ICSI, and</a:t>
            </a:r>
          </a:p>
          <a:p>
            <a:pPr lvl="1" algn="ctr" eaLnBrk="1" hangingPunct="1">
              <a:buFontTx/>
              <a:buChar char="-"/>
            </a:pPr>
            <a:r>
              <a:rPr lang="en-US" sz="2000" dirty="0" smtClean="0"/>
              <a:t> ICWAI under respective Acts; </a:t>
            </a:r>
            <a:endParaRPr lang="en-US" dirty="0" smtClean="0"/>
          </a:p>
        </p:txBody>
      </p:sp>
      <p:sp>
        <p:nvSpPr>
          <p:cNvPr id="4" name="Date Placeholder 3"/>
          <p:cNvSpPr>
            <a:spLocks noGrp="1"/>
          </p:cNvSpPr>
          <p:nvPr>
            <p:ph type="dt" sz="half" idx="10"/>
          </p:nvPr>
        </p:nvSpPr>
        <p:spPr/>
        <p:txBody>
          <a:bodyPr/>
          <a:lstStyle/>
          <a:p>
            <a:pPr>
              <a:defRPr/>
            </a:pPr>
            <a:fld id="{D674E78B-EE0A-4BCA-A0C0-F855076870A0}" type="datetime6">
              <a:rPr lang="en-US" smtClean="0"/>
              <a:pPr>
                <a:defRPr/>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a:xfrm>
            <a:off x="1066800" y="274638"/>
            <a:ext cx="7620000" cy="944562"/>
          </a:xfrm>
        </p:spPr>
        <p:txBody>
          <a:bodyPr>
            <a:normAutofit fontScale="90000"/>
          </a:bodyPr>
          <a:lstStyle/>
          <a:p>
            <a:pPr algn="ctr" eaLnBrk="1" fontAlgn="auto" hangingPunct="1">
              <a:spcAft>
                <a:spcPts val="0"/>
              </a:spcAft>
              <a:defRPr/>
            </a:pPr>
            <a:r>
              <a:rPr lang="en-US" sz="2800" dirty="0" smtClean="0">
                <a:solidFill>
                  <a:schemeClr val="tx2">
                    <a:satMod val="130000"/>
                  </a:schemeClr>
                </a:solidFill>
              </a:rPr>
              <a:t>      MCA has a Three  </a:t>
            </a:r>
            <a:r>
              <a:rPr lang="en-US" sz="2800" dirty="0" smtClean="0"/>
              <a:t>T</a:t>
            </a:r>
            <a:r>
              <a:rPr lang="en-US" sz="2800" dirty="0" smtClean="0">
                <a:solidFill>
                  <a:schemeClr val="tx2">
                    <a:satMod val="130000"/>
                  </a:schemeClr>
                </a:solidFill>
              </a:rPr>
              <a:t>ier  </a:t>
            </a:r>
            <a:r>
              <a:rPr lang="en-US" sz="2800" dirty="0" smtClean="0"/>
              <a:t>O</a:t>
            </a:r>
            <a:r>
              <a:rPr lang="en-US" sz="2800" dirty="0" smtClean="0">
                <a:solidFill>
                  <a:schemeClr val="tx2">
                    <a:satMod val="130000"/>
                  </a:schemeClr>
                </a:solidFill>
              </a:rPr>
              <a:t>rganizational  </a:t>
            </a:r>
            <a:br>
              <a:rPr lang="en-US" sz="2800" dirty="0" smtClean="0">
                <a:solidFill>
                  <a:schemeClr val="tx2">
                    <a:satMod val="130000"/>
                  </a:schemeClr>
                </a:solidFill>
              </a:rPr>
            </a:br>
            <a:r>
              <a:rPr lang="en-US" sz="2800" dirty="0" smtClean="0">
                <a:solidFill>
                  <a:schemeClr val="tx2">
                    <a:satMod val="130000"/>
                  </a:schemeClr>
                </a:solidFill>
              </a:rPr>
              <a:t>set - up</a:t>
            </a:r>
          </a:p>
        </p:txBody>
      </p:sp>
      <p:sp>
        <p:nvSpPr>
          <p:cNvPr id="34819" name="Rectangle 3"/>
          <p:cNvSpPr>
            <a:spLocks noGrp="1"/>
          </p:cNvSpPr>
          <p:nvPr>
            <p:ph idx="1"/>
          </p:nvPr>
        </p:nvSpPr>
        <p:spPr>
          <a:xfrm>
            <a:off x="895086" y="1219200"/>
            <a:ext cx="8229600" cy="4906963"/>
          </a:xfrm>
        </p:spPr>
        <p:txBody>
          <a:bodyPr>
            <a:normAutofit fontScale="70000" lnSpcReduction="20000"/>
          </a:bodyPr>
          <a:lstStyle/>
          <a:p>
            <a:pPr marL="365760" indent="-283464" eaLnBrk="1" fontAlgn="auto" hangingPunct="1">
              <a:lnSpc>
                <a:spcPct val="80000"/>
              </a:lnSpc>
              <a:spcAft>
                <a:spcPts val="0"/>
              </a:spcAft>
              <a:buFont typeface="Wingdings 2"/>
              <a:buChar char=""/>
              <a:defRPr/>
            </a:pPr>
            <a:endParaRPr lang="en-US" sz="2400" b="1" dirty="0" smtClean="0"/>
          </a:p>
          <a:p>
            <a:pPr marL="365760" indent="-283464" eaLnBrk="1" fontAlgn="auto" hangingPunct="1">
              <a:lnSpc>
                <a:spcPct val="80000"/>
              </a:lnSpc>
              <a:spcAft>
                <a:spcPts val="0"/>
              </a:spcAft>
              <a:buFont typeface="Wingdings 2"/>
              <a:buNone/>
              <a:defRPr/>
            </a:pPr>
            <a:endParaRPr lang="en-US" sz="2400" b="1" dirty="0" smtClean="0"/>
          </a:p>
          <a:p>
            <a:pPr marL="365760" indent="-283464" eaLnBrk="1" fontAlgn="auto" hangingPunct="1">
              <a:lnSpc>
                <a:spcPct val="80000"/>
              </a:lnSpc>
              <a:spcAft>
                <a:spcPts val="0"/>
              </a:spcAft>
              <a:buFont typeface="Wingdings 2"/>
              <a:buChar char=""/>
              <a:defRPr/>
            </a:pPr>
            <a:r>
              <a:rPr lang="en-US" sz="2400" b="1" dirty="0" smtClean="0"/>
              <a:t>Ministry of Corporate Affairs – HQ at New Delhi;</a:t>
            </a:r>
          </a:p>
          <a:p>
            <a:pPr marL="365760" indent="-283464" eaLnBrk="1" fontAlgn="auto" hangingPunct="1">
              <a:lnSpc>
                <a:spcPct val="80000"/>
              </a:lnSpc>
              <a:spcAft>
                <a:spcPts val="0"/>
              </a:spcAft>
              <a:buFont typeface="Wingdings 2"/>
              <a:buNone/>
              <a:defRPr/>
            </a:pPr>
            <a:endParaRPr lang="en-US" sz="2400" b="1" dirty="0" smtClean="0"/>
          </a:p>
          <a:p>
            <a:pPr marL="365760" indent="-283464" eaLnBrk="1" fontAlgn="auto" hangingPunct="1">
              <a:lnSpc>
                <a:spcPct val="80000"/>
              </a:lnSpc>
              <a:spcAft>
                <a:spcPts val="0"/>
              </a:spcAft>
              <a:buFont typeface="Wingdings 2"/>
              <a:buChar char=""/>
              <a:defRPr/>
            </a:pPr>
            <a:r>
              <a:rPr lang="en-US" sz="2400" b="1" dirty="0" smtClean="0"/>
              <a:t>Office of the Regional Directors at  six regions;</a:t>
            </a:r>
          </a:p>
          <a:p>
            <a:pPr marL="365760" indent="-283464" eaLnBrk="1" fontAlgn="auto" hangingPunct="1">
              <a:lnSpc>
                <a:spcPct val="80000"/>
              </a:lnSpc>
              <a:spcAft>
                <a:spcPts val="0"/>
              </a:spcAft>
              <a:buFont typeface="Wingdings 2"/>
              <a:buNone/>
              <a:defRPr/>
            </a:pPr>
            <a:endParaRPr lang="en-US" sz="2400" b="1" dirty="0" smtClean="0"/>
          </a:p>
          <a:p>
            <a:pPr marL="365760" indent="-283464" eaLnBrk="1" fontAlgn="auto" hangingPunct="1">
              <a:lnSpc>
                <a:spcPct val="80000"/>
              </a:lnSpc>
              <a:spcAft>
                <a:spcPts val="0"/>
              </a:spcAft>
              <a:buFont typeface="Wingdings 2"/>
              <a:buChar char=""/>
              <a:defRPr/>
            </a:pPr>
            <a:r>
              <a:rPr lang="en-US" sz="2400" b="1" dirty="0" smtClean="0"/>
              <a:t>Office of the Registrar of Companies – situated in each state and</a:t>
            </a:r>
          </a:p>
          <a:p>
            <a:pPr marL="365760" indent="-283464" eaLnBrk="1" fontAlgn="auto" hangingPunct="1">
              <a:lnSpc>
                <a:spcPct val="80000"/>
              </a:lnSpc>
              <a:spcAft>
                <a:spcPts val="0"/>
              </a:spcAft>
              <a:buFont typeface="Wingdings 2" pitchFamily="18" charset="2"/>
              <a:buNone/>
              <a:defRPr/>
            </a:pPr>
            <a:r>
              <a:rPr lang="en-US" sz="2400" b="1" dirty="0" smtClean="0"/>
              <a:t>	in Tamilnadu and Maharashtra, there are two ROC offices and Office</a:t>
            </a:r>
          </a:p>
          <a:p>
            <a:pPr marL="365760" indent="-283464" eaLnBrk="1" fontAlgn="auto" hangingPunct="1">
              <a:lnSpc>
                <a:spcPct val="80000"/>
              </a:lnSpc>
              <a:spcAft>
                <a:spcPts val="0"/>
              </a:spcAft>
              <a:buFont typeface="Wingdings 2" pitchFamily="18" charset="2"/>
              <a:buNone/>
              <a:defRPr/>
            </a:pPr>
            <a:r>
              <a:rPr lang="en-US" sz="2400" b="1" dirty="0" smtClean="0"/>
              <a:t>     of the Official Liquidators situated in each state attached to the</a:t>
            </a:r>
          </a:p>
          <a:p>
            <a:pPr marL="365760" indent="-283464" eaLnBrk="1" fontAlgn="auto" hangingPunct="1">
              <a:lnSpc>
                <a:spcPct val="80000"/>
              </a:lnSpc>
              <a:spcAft>
                <a:spcPts val="0"/>
              </a:spcAft>
              <a:buFont typeface="Wingdings 2" pitchFamily="18" charset="2"/>
              <a:buNone/>
              <a:defRPr/>
            </a:pPr>
            <a:r>
              <a:rPr lang="en-US" sz="2400" b="1" dirty="0" smtClean="0"/>
              <a:t>     respective High Courts of the States;</a:t>
            </a:r>
          </a:p>
          <a:p>
            <a:pPr marL="365760" indent="-283464" eaLnBrk="1" fontAlgn="auto" hangingPunct="1">
              <a:lnSpc>
                <a:spcPct val="80000"/>
              </a:lnSpc>
              <a:spcAft>
                <a:spcPts val="0"/>
              </a:spcAft>
              <a:buFont typeface="Wingdings 2"/>
              <a:buNone/>
              <a:defRPr/>
            </a:pPr>
            <a:endParaRPr lang="en-US" sz="2400" b="1" dirty="0" smtClean="0"/>
          </a:p>
          <a:p>
            <a:pPr marL="365760" indent="-283464" eaLnBrk="1" fontAlgn="auto" hangingPunct="1">
              <a:lnSpc>
                <a:spcPct val="80000"/>
              </a:lnSpc>
              <a:spcAft>
                <a:spcPts val="0"/>
              </a:spcAft>
              <a:buFont typeface="Wingdings 2"/>
              <a:buNone/>
              <a:defRPr/>
            </a:pPr>
            <a:r>
              <a:rPr lang="en-US" sz="2400" b="1" dirty="0" smtClean="0"/>
              <a:t>In addition to the above:</a:t>
            </a:r>
          </a:p>
          <a:p>
            <a:pPr marL="365760" indent="-283464" eaLnBrk="1" fontAlgn="auto" hangingPunct="1">
              <a:lnSpc>
                <a:spcPct val="80000"/>
              </a:lnSpc>
              <a:spcAft>
                <a:spcPts val="0"/>
              </a:spcAft>
              <a:buFont typeface="Wingdings 2"/>
              <a:buNone/>
              <a:defRPr/>
            </a:pPr>
            <a:endParaRPr lang="en-US" sz="2400" b="1" dirty="0" smtClean="0"/>
          </a:p>
          <a:p>
            <a:pPr marL="365760" indent="-283464" eaLnBrk="1" fontAlgn="auto" hangingPunct="1">
              <a:lnSpc>
                <a:spcPct val="80000"/>
              </a:lnSpc>
              <a:spcAft>
                <a:spcPts val="0"/>
              </a:spcAft>
              <a:buFont typeface="Wingdings 2"/>
              <a:buChar char=""/>
              <a:defRPr/>
            </a:pPr>
            <a:r>
              <a:rPr lang="en-US" sz="2400" b="1" dirty="0" smtClean="0"/>
              <a:t>Competition Commission of India;</a:t>
            </a:r>
          </a:p>
          <a:p>
            <a:pPr marL="365760" indent="-283464" eaLnBrk="1" fontAlgn="auto" hangingPunct="1">
              <a:lnSpc>
                <a:spcPct val="80000"/>
              </a:lnSpc>
              <a:spcAft>
                <a:spcPts val="0"/>
              </a:spcAft>
              <a:buFont typeface="Wingdings 2"/>
              <a:buChar char=""/>
              <a:defRPr/>
            </a:pPr>
            <a:r>
              <a:rPr lang="en-US" sz="2400" b="1" dirty="0" smtClean="0"/>
              <a:t>Company Law Boards and its Branches;</a:t>
            </a:r>
          </a:p>
          <a:p>
            <a:pPr marL="365760" indent="-283464" eaLnBrk="1" fontAlgn="auto" hangingPunct="1">
              <a:lnSpc>
                <a:spcPct val="80000"/>
              </a:lnSpc>
              <a:spcAft>
                <a:spcPts val="0"/>
              </a:spcAft>
              <a:buFont typeface="Wingdings 2"/>
              <a:buChar char=""/>
              <a:defRPr/>
            </a:pPr>
            <a:r>
              <a:rPr lang="en-US" sz="2400" b="1" dirty="0" smtClean="0"/>
              <a:t>Office of the Cost Audit Branch</a:t>
            </a:r>
          </a:p>
          <a:p>
            <a:pPr marL="365760" indent="-283464" eaLnBrk="1" fontAlgn="auto" hangingPunct="1">
              <a:lnSpc>
                <a:spcPct val="80000"/>
              </a:lnSpc>
              <a:spcAft>
                <a:spcPts val="0"/>
              </a:spcAft>
              <a:buFont typeface="Wingdings 2"/>
              <a:buChar char=""/>
              <a:defRPr/>
            </a:pPr>
            <a:r>
              <a:rPr lang="en-US" sz="2400" b="1" dirty="0" smtClean="0"/>
              <a:t> Serious Fraud Investigation Office (SFIO)</a:t>
            </a:r>
          </a:p>
          <a:p>
            <a:pPr marL="365760" indent="-283464" eaLnBrk="1" fontAlgn="auto" hangingPunct="1">
              <a:lnSpc>
                <a:spcPct val="80000"/>
              </a:lnSpc>
              <a:spcAft>
                <a:spcPts val="0"/>
              </a:spcAft>
              <a:buFont typeface="Wingdings 2"/>
              <a:buChar char=""/>
              <a:defRPr/>
            </a:pPr>
            <a:r>
              <a:rPr lang="en-US" sz="2400" b="1" dirty="0" smtClean="0"/>
              <a:t>Indian Institute of Corporate Affairs (IICA) </a:t>
            </a:r>
          </a:p>
          <a:p>
            <a:pPr marL="365760" indent="-283464" eaLnBrk="1" fontAlgn="auto" hangingPunct="1">
              <a:lnSpc>
                <a:spcPct val="80000"/>
              </a:lnSpc>
              <a:spcAft>
                <a:spcPts val="0"/>
              </a:spcAft>
              <a:buFont typeface="Wingdings 2"/>
              <a:buChar char=""/>
              <a:defRPr/>
            </a:pPr>
            <a:r>
              <a:rPr lang="en-US" sz="2400" b="1" dirty="0" smtClean="0"/>
              <a:t>National Foundation of Smart Governance (NFSG)- In coordination with</a:t>
            </a:r>
          </a:p>
          <a:p>
            <a:pPr marL="365760" indent="-283464" eaLnBrk="1" fontAlgn="auto" hangingPunct="1">
              <a:lnSpc>
                <a:spcPct val="80000"/>
              </a:lnSpc>
              <a:spcAft>
                <a:spcPts val="0"/>
              </a:spcAft>
              <a:buNone/>
              <a:defRPr/>
            </a:pPr>
            <a:r>
              <a:rPr lang="en-US" sz="2400" b="1" dirty="0" smtClean="0"/>
              <a:t>      ICSI, ICAI and CII</a:t>
            </a:r>
          </a:p>
        </p:txBody>
      </p:sp>
      <p:sp>
        <p:nvSpPr>
          <p:cNvPr id="4" name="Date Placeholder 3"/>
          <p:cNvSpPr>
            <a:spLocks noGrp="1"/>
          </p:cNvSpPr>
          <p:nvPr>
            <p:ph type="dt" sz="half" idx="10"/>
          </p:nvPr>
        </p:nvSpPr>
        <p:spPr/>
        <p:txBody>
          <a:bodyPr/>
          <a:lstStyle/>
          <a:p>
            <a:pPr>
              <a:defRPr/>
            </a:pPr>
            <a:fld id="{AF2CF9E7-AE04-46E1-B4BB-687C815D4FB1}" type="datetime6">
              <a:rPr lang="en-US" smtClean="0"/>
              <a:pPr>
                <a:defRPr/>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52400"/>
            <a:ext cx="7498080" cy="1143000"/>
          </a:xfrm>
        </p:spPr>
        <p:txBody>
          <a:bodyPr>
            <a:normAutofit fontScale="90000"/>
          </a:bodyPr>
          <a:lstStyle/>
          <a:p>
            <a:r>
              <a:rPr lang="en-US" sz="4400" b="1" dirty="0" smtClean="0"/>
              <a:t/>
            </a:r>
            <a:br>
              <a:rPr lang="en-US" sz="4400" b="1" dirty="0" smtClean="0"/>
            </a:br>
            <a:r>
              <a:rPr lang="en-US" sz="4000" b="1" dirty="0" smtClean="0"/>
              <a:t>Pre online-MCA 21Scenario in the MCA Offices  prior to  2006:</a:t>
            </a:r>
            <a:br>
              <a:rPr lang="en-US" sz="4000" b="1" dirty="0" smtClean="0"/>
            </a:br>
            <a:endParaRPr lang="en-US" sz="4000" dirty="0"/>
          </a:p>
        </p:txBody>
      </p:sp>
      <p:sp>
        <p:nvSpPr>
          <p:cNvPr id="3" name="Content Placeholder 2"/>
          <p:cNvSpPr>
            <a:spLocks noGrp="1"/>
          </p:cNvSpPr>
          <p:nvPr>
            <p:ph idx="1"/>
          </p:nvPr>
        </p:nvSpPr>
        <p:spPr>
          <a:xfrm>
            <a:off x="1219200" y="1447800"/>
            <a:ext cx="7696200" cy="5181600"/>
          </a:xfrm>
        </p:spPr>
        <p:txBody>
          <a:bodyPr>
            <a:normAutofit fontScale="92500" lnSpcReduction="10000"/>
          </a:bodyPr>
          <a:lstStyle/>
          <a:p>
            <a:pPr algn="just">
              <a:buNone/>
            </a:pPr>
            <a:r>
              <a:rPr lang="en-US" b="1" dirty="0" smtClean="0"/>
              <a:t>  </a:t>
            </a:r>
            <a:r>
              <a:rPr lang="en-US" sz="2400" b="1" dirty="0" smtClean="0"/>
              <a:t> </a:t>
            </a:r>
            <a:r>
              <a:rPr lang="en-US" sz="2400" dirty="0" smtClean="0"/>
              <a:t>Office of the Registrar of Companies - A sinking ship struck  with a massive gale of  documents – desperately waiting for  a </a:t>
            </a:r>
            <a:r>
              <a:rPr lang="en-US" sz="2400" dirty="0" err="1" smtClean="0"/>
              <a:t>saviour</a:t>
            </a:r>
            <a:r>
              <a:rPr lang="en-US" sz="2400" dirty="0" smtClean="0"/>
              <a:t>.</a:t>
            </a:r>
          </a:p>
          <a:p>
            <a:pPr algn="just">
              <a:buNone/>
            </a:pPr>
            <a:endParaRPr lang="en-US" sz="2400" b="1" dirty="0" smtClean="0"/>
          </a:p>
          <a:p>
            <a:pPr algn="just">
              <a:buNone/>
            </a:pPr>
            <a:r>
              <a:rPr lang="en-US" sz="2400" b="1" dirty="0" smtClean="0"/>
              <a:t>Why so? </a:t>
            </a:r>
          </a:p>
          <a:p>
            <a:pPr algn="just">
              <a:buNone/>
            </a:pPr>
            <a:r>
              <a:rPr lang="en-US" sz="2400" b="1" dirty="0" smtClean="0"/>
              <a:t> </a:t>
            </a:r>
            <a:r>
              <a:rPr lang="en-US" sz="2400" b="1" dirty="0" err="1" smtClean="0"/>
              <a:t>i</a:t>
            </a:r>
            <a:r>
              <a:rPr lang="en-US" sz="2400" b="1" dirty="0" smtClean="0"/>
              <a:t>. </a:t>
            </a:r>
            <a:r>
              <a:rPr lang="en-US" sz="2400" dirty="0" smtClean="0"/>
              <a:t>More than 7.25 </a:t>
            </a:r>
            <a:r>
              <a:rPr lang="en-US" sz="2400" dirty="0" err="1" smtClean="0"/>
              <a:t>lakh</a:t>
            </a:r>
            <a:r>
              <a:rPr lang="en-US" sz="2400" dirty="0" smtClean="0"/>
              <a:t> companies registered with 20 Offices of the ROCs  in different parts of the country   (Approximately more than  8 </a:t>
            </a:r>
            <a:r>
              <a:rPr lang="en-US" sz="2400" dirty="0" err="1" smtClean="0"/>
              <a:t>lakh</a:t>
            </a:r>
            <a:r>
              <a:rPr lang="en-US" sz="2400" dirty="0" smtClean="0"/>
              <a:t> companies were registered);</a:t>
            </a:r>
          </a:p>
          <a:p>
            <a:pPr algn="just">
              <a:buNone/>
            </a:pPr>
            <a:endParaRPr lang="en-US" sz="2400" dirty="0" smtClean="0"/>
          </a:p>
          <a:p>
            <a:pPr algn="just">
              <a:lnSpc>
                <a:spcPct val="80000"/>
              </a:lnSpc>
              <a:buNone/>
              <a:defRPr/>
            </a:pPr>
            <a:r>
              <a:rPr lang="en-US" sz="2400" dirty="0" smtClean="0"/>
              <a:t>ii. Every year receipt of A MILLION documents in ROCs  </a:t>
            </a:r>
          </a:p>
          <a:p>
            <a:pPr algn="just">
              <a:lnSpc>
                <a:spcPct val="80000"/>
              </a:lnSpc>
              <a:buNone/>
              <a:defRPr/>
            </a:pPr>
            <a:r>
              <a:rPr lang="en-US" sz="2400" dirty="0" smtClean="0"/>
              <a:t>    offices ;</a:t>
            </a:r>
          </a:p>
          <a:p>
            <a:pPr algn="just">
              <a:lnSpc>
                <a:spcPct val="80000"/>
              </a:lnSpc>
              <a:buNone/>
              <a:defRPr/>
            </a:pPr>
            <a:endParaRPr lang="en-US" sz="2400" dirty="0" smtClean="0"/>
          </a:p>
          <a:p>
            <a:pPr algn="just">
              <a:lnSpc>
                <a:spcPct val="80000"/>
              </a:lnSpc>
              <a:buNone/>
              <a:defRPr/>
            </a:pPr>
            <a:r>
              <a:rPr lang="en-US" sz="2400" dirty="0" smtClean="0"/>
              <a:t>iii. Rough estimates show 45 million pages maintained in 20 </a:t>
            </a:r>
          </a:p>
          <a:p>
            <a:pPr algn="just">
              <a:lnSpc>
                <a:spcPct val="80000"/>
              </a:lnSpc>
              <a:buNone/>
              <a:defRPr/>
            </a:pPr>
            <a:r>
              <a:rPr lang="en-US" sz="2400" dirty="0" smtClean="0"/>
              <a:t>    ROCs ;                        ……</a:t>
            </a:r>
            <a:r>
              <a:rPr lang="en-US" sz="2400" b="1" dirty="0" smtClean="0"/>
              <a:t> ( continued in the next page)</a:t>
            </a:r>
          </a:p>
          <a:p>
            <a:pPr algn="just">
              <a:lnSpc>
                <a:spcPct val="80000"/>
              </a:lnSpc>
              <a:buNone/>
              <a:defRPr/>
            </a:pPr>
            <a:endParaRPr lang="en-US" sz="2400" b="1" dirty="0" smtClean="0"/>
          </a:p>
          <a:p>
            <a:pPr algn="just">
              <a:buNone/>
            </a:pPr>
            <a:endParaRPr lang="en-US" sz="2400" b="1" dirty="0" smtClean="0"/>
          </a:p>
          <a:p>
            <a:pPr algn="just">
              <a:buNone/>
            </a:pPr>
            <a:endParaRPr lang="en-US" dirty="0"/>
          </a:p>
        </p:txBody>
      </p:sp>
      <p:sp>
        <p:nvSpPr>
          <p:cNvPr id="4" name="Date Placeholder 3"/>
          <p:cNvSpPr>
            <a:spLocks noGrp="1"/>
          </p:cNvSpPr>
          <p:nvPr>
            <p:ph type="dt" sz="half" idx="10"/>
          </p:nvPr>
        </p:nvSpPr>
        <p:spPr/>
        <p:txBody>
          <a:bodyPr/>
          <a:lstStyle/>
          <a:p>
            <a:fld id="{FC86CC36-A5CE-4C08-BE7D-0C08161D14D3}"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Continued from previous slide -1</a:t>
            </a:r>
            <a:endParaRPr lang="en-US" dirty="0"/>
          </a:p>
        </p:txBody>
      </p:sp>
      <p:sp>
        <p:nvSpPr>
          <p:cNvPr id="3" name="Content Placeholder 2"/>
          <p:cNvSpPr>
            <a:spLocks noGrp="1"/>
          </p:cNvSpPr>
          <p:nvPr>
            <p:ph idx="1"/>
          </p:nvPr>
        </p:nvSpPr>
        <p:spPr/>
        <p:txBody>
          <a:bodyPr>
            <a:normAutofit fontScale="92500" lnSpcReduction="10000"/>
          </a:bodyPr>
          <a:lstStyle/>
          <a:p>
            <a:pPr algn="just">
              <a:lnSpc>
                <a:spcPct val="80000"/>
              </a:lnSpc>
              <a:defRPr/>
            </a:pPr>
            <a:r>
              <a:rPr lang="en-US" sz="2800" dirty="0" smtClean="0"/>
              <a:t>Filing of documents in the ROCs  was an herculean task and a time consuming – serpentine queues- unmanageable crowd in peak filing season of October  to December;</a:t>
            </a:r>
          </a:p>
          <a:p>
            <a:pPr algn="just">
              <a:lnSpc>
                <a:spcPct val="80000"/>
              </a:lnSpc>
              <a:buNone/>
              <a:defRPr/>
            </a:pPr>
            <a:endParaRPr lang="en-US" sz="2800" dirty="0" smtClean="0"/>
          </a:p>
          <a:p>
            <a:pPr algn="just">
              <a:lnSpc>
                <a:spcPct val="80000"/>
              </a:lnSpc>
              <a:defRPr/>
            </a:pPr>
            <a:r>
              <a:rPr lang="en-US" sz="2800" dirty="0" smtClean="0"/>
              <a:t>Every year, several millions of corporate representatives used to visit the ROCs – every  transaction was through human interface only;</a:t>
            </a:r>
          </a:p>
          <a:p>
            <a:pPr algn="just">
              <a:lnSpc>
                <a:spcPct val="80000"/>
              </a:lnSpc>
              <a:buNone/>
              <a:defRPr/>
            </a:pPr>
            <a:endParaRPr lang="en-US" sz="2800" dirty="0" smtClean="0"/>
          </a:p>
          <a:p>
            <a:pPr algn="just">
              <a:lnSpc>
                <a:spcPct val="80000"/>
              </a:lnSpc>
              <a:defRPr/>
            </a:pPr>
            <a:r>
              <a:rPr lang="en-US" sz="2800" dirty="0" smtClean="0"/>
              <a:t>Process of registration of documents and consequential placing of the documents in respective  Document files  of companies– a cumbersome, a time consuming and a daunting exercise- taking time to complete the process takes   from one day to  several years.</a:t>
            </a:r>
          </a:p>
          <a:p>
            <a:pPr algn="just">
              <a:lnSpc>
                <a:spcPct val="80000"/>
              </a:lnSpc>
              <a:defRPr/>
            </a:pPr>
            <a:endParaRPr lang="en-US" sz="2800" dirty="0" smtClean="0"/>
          </a:p>
          <a:p>
            <a:pPr algn="just">
              <a:lnSpc>
                <a:spcPct val="80000"/>
              </a:lnSpc>
              <a:defRPr/>
            </a:pPr>
            <a:endParaRPr lang="en-US" sz="2800" dirty="0" smtClean="0"/>
          </a:p>
          <a:p>
            <a:pPr>
              <a:buNone/>
            </a:pPr>
            <a:endParaRPr lang="en-US" sz="2800" dirty="0"/>
          </a:p>
        </p:txBody>
      </p:sp>
      <p:sp>
        <p:nvSpPr>
          <p:cNvPr id="4" name="Date Placeholder 3"/>
          <p:cNvSpPr>
            <a:spLocks noGrp="1"/>
          </p:cNvSpPr>
          <p:nvPr>
            <p:ph type="dt" sz="half" idx="10"/>
          </p:nvPr>
        </p:nvSpPr>
        <p:spPr/>
        <p:txBody>
          <a:bodyPr/>
          <a:lstStyle/>
          <a:p>
            <a:fld id="{E78BE8B0-2C7B-4F91-A2E7-BF2F4364AE30}"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Continued from previous slide -1I</a:t>
            </a:r>
            <a:endParaRPr lang="en-US" dirty="0"/>
          </a:p>
        </p:txBody>
      </p:sp>
      <p:sp>
        <p:nvSpPr>
          <p:cNvPr id="3" name="Content Placeholder 2"/>
          <p:cNvSpPr>
            <a:spLocks noGrp="1"/>
          </p:cNvSpPr>
          <p:nvPr>
            <p:ph idx="1"/>
          </p:nvPr>
        </p:nvSpPr>
        <p:spPr/>
        <p:txBody>
          <a:bodyPr>
            <a:normAutofit/>
          </a:bodyPr>
          <a:lstStyle/>
          <a:p>
            <a:pPr algn="just">
              <a:buNone/>
            </a:pPr>
            <a:endParaRPr lang="en-US" sz="2800" dirty="0" smtClean="0"/>
          </a:p>
          <a:p>
            <a:pPr algn="just">
              <a:lnSpc>
                <a:spcPct val="80000"/>
              </a:lnSpc>
              <a:defRPr/>
            </a:pPr>
            <a:r>
              <a:rPr lang="en-US" sz="2800" dirty="0" smtClean="0"/>
              <a:t>Retrieving information or locating document was time consuming and inaccurate;</a:t>
            </a:r>
          </a:p>
          <a:p>
            <a:pPr algn="just">
              <a:lnSpc>
                <a:spcPct val="80000"/>
              </a:lnSpc>
              <a:buNone/>
              <a:defRPr/>
            </a:pPr>
            <a:endParaRPr lang="en-US" sz="2800" dirty="0" smtClean="0"/>
          </a:p>
          <a:p>
            <a:pPr algn="just">
              <a:lnSpc>
                <a:spcPct val="80000"/>
              </a:lnSpc>
              <a:defRPr/>
            </a:pPr>
            <a:r>
              <a:rPr lang="en-US" sz="2800" dirty="0" smtClean="0"/>
              <a:t>Inadequate space to store documents – a massive mix up;</a:t>
            </a:r>
          </a:p>
          <a:p>
            <a:pPr algn="just">
              <a:lnSpc>
                <a:spcPct val="80000"/>
              </a:lnSpc>
              <a:defRPr/>
            </a:pPr>
            <a:endParaRPr lang="en-US" sz="2800" dirty="0" smtClean="0"/>
          </a:p>
          <a:p>
            <a:pPr algn="just">
              <a:lnSpc>
                <a:spcPct val="80000"/>
              </a:lnSpc>
              <a:defRPr/>
            </a:pPr>
            <a:r>
              <a:rPr lang="en-US" sz="2800" dirty="0" smtClean="0"/>
              <a:t>Payment of fee was through Cash/DD only.</a:t>
            </a:r>
          </a:p>
          <a:p>
            <a:pPr algn="just"/>
            <a:endParaRPr lang="en-US" sz="2800" dirty="0" smtClean="0"/>
          </a:p>
          <a:p>
            <a:pPr>
              <a:buNone/>
            </a:pPr>
            <a:endParaRPr lang="en-US" dirty="0"/>
          </a:p>
        </p:txBody>
      </p:sp>
      <p:sp>
        <p:nvSpPr>
          <p:cNvPr id="4" name="Date Placeholder 3"/>
          <p:cNvSpPr>
            <a:spLocks noGrp="1"/>
          </p:cNvSpPr>
          <p:nvPr>
            <p:ph type="dt" sz="half" idx="10"/>
          </p:nvPr>
        </p:nvSpPr>
        <p:spPr/>
        <p:txBody>
          <a:bodyPr/>
          <a:lstStyle/>
          <a:p>
            <a:fld id="{DDD927EB-935C-4F78-9AD1-FF246D371C79}"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eaLnBrk="1" fontAlgn="auto" hangingPunct="1">
              <a:spcAft>
                <a:spcPts val="0"/>
              </a:spcAft>
              <a:defRPr/>
            </a:pPr>
            <a:r>
              <a:rPr lang="en-US" sz="2800" b="1" dirty="0" smtClean="0">
                <a:solidFill>
                  <a:schemeClr val="tx2">
                    <a:satMod val="130000"/>
                  </a:schemeClr>
                </a:solidFill>
              </a:rPr>
              <a:t>Pre online MCA 21 Prevailed scenario in ROC Offices  (Photos- courtesy  TCS)</a:t>
            </a:r>
          </a:p>
        </p:txBody>
      </p:sp>
      <p:sp>
        <p:nvSpPr>
          <p:cNvPr id="8" name="Date Placeholder 3"/>
          <p:cNvSpPr>
            <a:spLocks noGrp="1"/>
          </p:cNvSpPr>
          <p:nvPr>
            <p:ph type="dt" sz="half" idx="10"/>
          </p:nvPr>
        </p:nvSpPr>
        <p:spPr/>
        <p:txBody>
          <a:bodyPr/>
          <a:lstStyle/>
          <a:p>
            <a:pPr>
              <a:defRPr/>
            </a:pPr>
            <a:fld id="{B1765C19-EF9E-439A-86B7-0C7B98D5269C}" type="datetime6">
              <a:rPr lang="en-US" smtClean="0"/>
              <a:pPr>
                <a:defRPr/>
              </a:pPr>
              <a:t>September 13</a:t>
            </a:fld>
            <a:endParaRPr lang="en-US"/>
          </a:p>
        </p:txBody>
      </p:sp>
      <p:pic>
        <p:nvPicPr>
          <p:cNvPr id="16388" name="Picture 3"/>
          <p:cNvPicPr>
            <a:picLocks noChangeAspect="1" noChangeArrowheads="1"/>
          </p:cNvPicPr>
          <p:nvPr/>
        </p:nvPicPr>
        <p:blipFill>
          <a:blip r:embed="rId2" cstate="print"/>
          <a:srcRect/>
          <a:stretch>
            <a:fillRect/>
          </a:stretch>
        </p:blipFill>
        <p:spPr bwMode="auto">
          <a:xfrm>
            <a:off x="4495800" y="1600200"/>
            <a:ext cx="3752850" cy="2438400"/>
          </a:xfrm>
          <a:prstGeom prst="rect">
            <a:avLst/>
          </a:prstGeom>
          <a:noFill/>
          <a:ln w="9525">
            <a:noFill/>
            <a:miter lim="800000"/>
            <a:headEnd/>
            <a:tailEnd/>
          </a:ln>
        </p:spPr>
      </p:pic>
      <p:pic>
        <p:nvPicPr>
          <p:cNvPr id="16389" name="Picture 4"/>
          <p:cNvPicPr>
            <a:picLocks noChangeAspect="1" noChangeArrowheads="1"/>
          </p:cNvPicPr>
          <p:nvPr/>
        </p:nvPicPr>
        <p:blipFill>
          <a:blip r:embed="rId3" cstate="print"/>
          <a:srcRect/>
          <a:stretch>
            <a:fillRect/>
          </a:stretch>
        </p:blipFill>
        <p:spPr bwMode="auto">
          <a:xfrm>
            <a:off x="381000" y="1676400"/>
            <a:ext cx="3752850" cy="2324100"/>
          </a:xfrm>
          <a:prstGeom prst="rect">
            <a:avLst/>
          </a:prstGeom>
          <a:noFill/>
          <a:ln w="9525">
            <a:noFill/>
            <a:miter lim="800000"/>
            <a:headEnd/>
            <a:tailEnd/>
          </a:ln>
        </p:spPr>
      </p:pic>
      <p:pic>
        <p:nvPicPr>
          <p:cNvPr id="16390" name="Picture 5"/>
          <p:cNvPicPr>
            <a:picLocks noChangeAspect="1" noChangeArrowheads="1"/>
          </p:cNvPicPr>
          <p:nvPr/>
        </p:nvPicPr>
        <p:blipFill>
          <a:blip r:embed="rId4" cstate="print"/>
          <a:srcRect/>
          <a:stretch>
            <a:fillRect/>
          </a:stretch>
        </p:blipFill>
        <p:spPr bwMode="auto">
          <a:xfrm>
            <a:off x="457200" y="4114800"/>
            <a:ext cx="3695700" cy="2324100"/>
          </a:xfrm>
          <a:prstGeom prst="rect">
            <a:avLst/>
          </a:prstGeom>
          <a:noFill/>
          <a:ln w="9525">
            <a:noFill/>
            <a:miter lim="800000"/>
            <a:headEnd/>
            <a:tailEnd/>
          </a:ln>
        </p:spPr>
      </p:pic>
      <p:pic>
        <p:nvPicPr>
          <p:cNvPr id="16391" name="Picture 2"/>
          <p:cNvPicPr>
            <a:picLocks noChangeAspect="1" noChangeArrowheads="1"/>
          </p:cNvPicPr>
          <p:nvPr/>
        </p:nvPicPr>
        <p:blipFill>
          <a:blip r:embed="rId5" cstate="print"/>
          <a:srcRect/>
          <a:stretch>
            <a:fillRect/>
          </a:stretch>
        </p:blipFill>
        <p:spPr bwMode="auto">
          <a:xfrm>
            <a:off x="4495800" y="4114800"/>
            <a:ext cx="3962400" cy="2362200"/>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0"/>
          <p:cNvSpPr>
            <a:spLocks noGrp="1"/>
          </p:cNvSpPr>
          <p:nvPr>
            <p:ph type="title"/>
          </p:nvPr>
        </p:nvSpPr>
        <p:spPr/>
        <p:txBody>
          <a:bodyPr>
            <a:noAutofit/>
          </a:bodyPr>
          <a:lstStyle/>
          <a:p>
            <a:pPr eaLnBrk="1" fontAlgn="auto" hangingPunct="1">
              <a:spcAft>
                <a:spcPts val="0"/>
              </a:spcAft>
              <a:defRPr/>
            </a:pPr>
            <a:r>
              <a:rPr lang="en-US" sz="2000" b="1" dirty="0" smtClean="0">
                <a:solidFill>
                  <a:schemeClr val="tx2">
                    <a:satMod val="130000"/>
                  </a:schemeClr>
                </a:solidFill>
                <a:latin typeface="Times New Roman" pitchFamily="18" charset="0"/>
              </a:rPr>
              <a:t>PRE ONLINE MCA 21- A DUMPING YARD - A HEAP OF UNATTENDED DOCUMENTS  STORED / SCATTERED ON THE FLOOR OF THE ROCs OFFICES  </a:t>
            </a:r>
            <a:r>
              <a:rPr lang="en-US" sz="2000" b="1" dirty="0" smtClean="0">
                <a:solidFill>
                  <a:schemeClr val="tx2">
                    <a:satMod val="130000"/>
                  </a:schemeClr>
                </a:solidFill>
              </a:rPr>
              <a:t>(Photos- courtesy  TCS)</a:t>
            </a:r>
            <a:endParaRPr lang="en-US" sz="2000" b="1" dirty="0" smtClean="0">
              <a:solidFill>
                <a:schemeClr val="tx2">
                  <a:satMod val="130000"/>
                </a:schemeClr>
              </a:solidFill>
              <a:latin typeface="Times New Roman" pitchFamily="18" charset="0"/>
            </a:endParaRPr>
          </a:p>
        </p:txBody>
      </p:sp>
      <p:sp>
        <p:nvSpPr>
          <p:cNvPr id="5" name="Date Placeholder 3"/>
          <p:cNvSpPr>
            <a:spLocks noGrp="1"/>
          </p:cNvSpPr>
          <p:nvPr>
            <p:ph type="dt" sz="half" idx="10"/>
          </p:nvPr>
        </p:nvSpPr>
        <p:spPr/>
        <p:txBody>
          <a:bodyPr/>
          <a:lstStyle/>
          <a:p>
            <a:pPr>
              <a:defRPr/>
            </a:pPr>
            <a:fld id="{DE17D165-6AA1-4EED-A9A9-489E72795C5A}" type="datetime6">
              <a:rPr lang="en-US" smtClean="0"/>
              <a:pPr>
                <a:defRPr/>
              </a:pPr>
              <a:t>September 13</a:t>
            </a:fld>
            <a:endParaRPr lang="en-US"/>
          </a:p>
        </p:txBody>
      </p:sp>
      <p:pic>
        <p:nvPicPr>
          <p:cNvPr id="17412" name="Picture 3"/>
          <p:cNvPicPr>
            <a:picLocks noChangeAspect="1" noChangeArrowheads="1"/>
          </p:cNvPicPr>
          <p:nvPr/>
        </p:nvPicPr>
        <p:blipFill>
          <a:blip r:embed="rId2" cstate="print"/>
          <a:srcRect/>
          <a:stretch>
            <a:fillRect/>
          </a:stretch>
        </p:blipFill>
        <p:spPr bwMode="auto">
          <a:xfrm>
            <a:off x="3657600" y="2362200"/>
            <a:ext cx="4724400" cy="415290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a:stretch>
            <a:fillRect/>
          </a:stretch>
        </p:blipFill>
        <p:spPr bwMode="auto">
          <a:xfrm>
            <a:off x="609600" y="2286000"/>
            <a:ext cx="2590800" cy="4191000"/>
          </a:xfrm>
          <a:prstGeom prst="rect">
            <a:avLst/>
          </a:prstGeom>
          <a:ln w="228600" cap="sq" cmpd="thickThin">
            <a:solidFill>
              <a:srgbClr val="000000"/>
            </a:solidFill>
            <a:prstDash val="solid"/>
            <a:miter lim="800000"/>
          </a:ln>
          <a:effectLst>
            <a:innerShdw blurRad="76200">
              <a:srgbClr val="000000"/>
            </a:innerShdw>
          </a:effectLst>
        </p:spPr>
      </p:pic>
      <p:sp>
        <p:nvSpPr>
          <p:cNvPr id="6" name="Slide Number Placeholder 5"/>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011238" y="0"/>
            <a:ext cx="8229600" cy="1524000"/>
          </a:xfrm>
        </p:spPr>
        <p:txBody>
          <a:bodyPr>
            <a:normAutofit fontScale="90000"/>
          </a:bodyPr>
          <a:lstStyle/>
          <a:p>
            <a:pPr eaLnBrk="1" fontAlgn="auto" hangingPunct="1">
              <a:spcAft>
                <a:spcPts val="0"/>
              </a:spcAft>
              <a:defRPr/>
            </a:pPr>
            <a:r>
              <a:rPr lang="en-US" sz="4000" dirty="0" smtClean="0">
                <a:solidFill>
                  <a:schemeClr val="tx2">
                    <a:satMod val="130000"/>
                  </a:schemeClr>
                </a:solidFill>
              </a:rPr>
              <a:t/>
            </a:r>
            <a:br>
              <a:rPr lang="en-US" sz="4000" dirty="0" smtClean="0">
                <a:solidFill>
                  <a:schemeClr val="tx2">
                    <a:satMod val="130000"/>
                  </a:schemeClr>
                </a:solidFill>
              </a:rPr>
            </a:br>
            <a:r>
              <a:rPr lang="en-US" sz="4000" dirty="0" smtClean="0">
                <a:solidFill>
                  <a:schemeClr val="tx2">
                    <a:satMod val="130000"/>
                  </a:schemeClr>
                </a:solidFill>
              </a:rPr>
              <a:t/>
            </a:r>
            <a:br>
              <a:rPr lang="en-US" sz="4000" dirty="0" smtClean="0">
                <a:solidFill>
                  <a:schemeClr val="tx2">
                    <a:satMod val="130000"/>
                  </a:schemeClr>
                </a:solidFill>
              </a:rPr>
            </a:br>
            <a:r>
              <a:rPr lang="en-US" sz="4000" dirty="0" smtClean="0">
                <a:solidFill>
                  <a:schemeClr val="tx2">
                    <a:satMod val="130000"/>
                  </a:schemeClr>
                </a:solidFill>
              </a:rPr>
              <a:t/>
            </a:r>
            <a:br>
              <a:rPr lang="en-US" sz="4000" dirty="0" smtClean="0">
                <a:solidFill>
                  <a:schemeClr val="tx2">
                    <a:satMod val="130000"/>
                  </a:schemeClr>
                </a:solidFill>
              </a:rPr>
            </a:br>
            <a:r>
              <a:rPr lang="en-US" sz="4000" dirty="0" smtClean="0">
                <a:solidFill>
                  <a:schemeClr val="tx2">
                    <a:satMod val="130000"/>
                  </a:schemeClr>
                </a:solidFill>
              </a:rPr>
              <a:t/>
            </a:r>
            <a:br>
              <a:rPr lang="en-US" sz="4000" dirty="0" smtClean="0">
                <a:solidFill>
                  <a:schemeClr val="tx2">
                    <a:satMod val="130000"/>
                  </a:schemeClr>
                </a:solidFill>
              </a:rPr>
            </a:br>
            <a:r>
              <a:rPr lang="en-US" sz="4000" dirty="0" smtClean="0">
                <a:solidFill>
                  <a:schemeClr val="tx2">
                    <a:satMod val="130000"/>
                  </a:schemeClr>
                </a:solidFill>
              </a:rPr>
              <a:t/>
            </a:r>
            <a:br>
              <a:rPr lang="en-US" sz="4000" dirty="0" smtClean="0">
                <a:solidFill>
                  <a:schemeClr val="tx2">
                    <a:satMod val="130000"/>
                  </a:schemeClr>
                </a:solidFill>
              </a:rPr>
            </a:br>
            <a:r>
              <a:rPr lang="en-US" sz="4000" dirty="0" smtClean="0">
                <a:solidFill>
                  <a:schemeClr val="tx2">
                    <a:satMod val="130000"/>
                  </a:schemeClr>
                </a:solidFill>
              </a:rPr>
              <a:t> </a:t>
            </a:r>
            <a:r>
              <a:rPr lang="en-US" sz="2700" dirty="0" smtClean="0">
                <a:solidFill>
                  <a:schemeClr val="tx2">
                    <a:satMod val="130000"/>
                  </a:schemeClr>
                </a:solidFill>
              </a:rPr>
              <a:t>Adverse Problems- Compliance Management in Physical Mode      </a:t>
            </a:r>
            <a:br>
              <a:rPr lang="en-US" sz="2700" dirty="0" smtClean="0">
                <a:solidFill>
                  <a:schemeClr val="tx2">
                    <a:satMod val="130000"/>
                  </a:schemeClr>
                </a:solidFill>
              </a:rPr>
            </a:br>
            <a:r>
              <a:rPr lang="en-US" sz="2700" dirty="0" smtClean="0"/>
              <a:t>    </a:t>
            </a:r>
            <a:r>
              <a:rPr lang="en-US" sz="2700" dirty="0" smtClean="0">
                <a:solidFill>
                  <a:schemeClr val="tx2">
                    <a:satMod val="130000"/>
                  </a:schemeClr>
                </a:solidFill>
              </a:rPr>
              <a:t>– A Difficult  Task </a:t>
            </a:r>
            <a:r>
              <a:rPr lang="en-US" sz="2700" dirty="0" smtClean="0"/>
              <a:t>:</a:t>
            </a:r>
            <a:r>
              <a:rPr lang="en-US" sz="2700" dirty="0" smtClean="0">
                <a:solidFill>
                  <a:schemeClr val="tx2">
                    <a:satMod val="130000"/>
                  </a:schemeClr>
                </a:solidFill>
              </a:rPr>
              <a:t>Its Impact  was </a:t>
            </a:r>
            <a:r>
              <a:rPr lang="en-US" sz="2700" dirty="0" smtClean="0"/>
              <a:t>Disastrous -I:</a:t>
            </a:r>
            <a:r>
              <a:rPr lang="en-US" sz="2700" dirty="0" smtClean="0">
                <a:solidFill>
                  <a:schemeClr val="tx2">
                    <a:satMod val="130000"/>
                  </a:schemeClr>
                </a:solidFill>
              </a:rPr>
              <a:t> </a:t>
            </a:r>
            <a:br>
              <a:rPr lang="en-US" sz="2700" dirty="0" smtClean="0">
                <a:solidFill>
                  <a:schemeClr val="tx2">
                    <a:satMod val="130000"/>
                  </a:schemeClr>
                </a:solidFill>
              </a:rPr>
            </a:br>
            <a:r>
              <a:rPr lang="en-US" sz="2400" dirty="0" smtClean="0">
                <a:solidFill>
                  <a:schemeClr val="tx2">
                    <a:satMod val="130000"/>
                  </a:schemeClr>
                </a:solidFill>
              </a:rPr>
              <a:t/>
            </a:r>
            <a:br>
              <a:rPr lang="en-US" sz="2400" dirty="0" smtClean="0">
                <a:solidFill>
                  <a:schemeClr val="tx2">
                    <a:satMod val="130000"/>
                  </a:schemeClr>
                </a:solidFill>
              </a:rPr>
            </a:br>
            <a:r>
              <a:rPr lang="en-US" sz="4000" dirty="0" smtClean="0">
                <a:solidFill>
                  <a:schemeClr val="tx2">
                    <a:satMod val="130000"/>
                  </a:schemeClr>
                </a:solidFill>
              </a:rPr>
              <a:t> </a:t>
            </a:r>
            <a:br>
              <a:rPr lang="en-US" sz="4000" dirty="0" smtClean="0">
                <a:solidFill>
                  <a:schemeClr val="tx2">
                    <a:satMod val="130000"/>
                  </a:schemeClr>
                </a:solidFill>
              </a:rPr>
            </a:br>
            <a:r>
              <a:rPr lang="en-US" sz="4000" dirty="0" smtClean="0">
                <a:solidFill>
                  <a:schemeClr val="tx2">
                    <a:satMod val="130000"/>
                  </a:schemeClr>
                </a:solidFill>
              </a:rPr>
              <a:t/>
            </a:r>
            <a:br>
              <a:rPr lang="en-US" sz="4000" dirty="0" smtClean="0">
                <a:solidFill>
                  <a:schemeClr val="tx2">
                    <a:satMod val="130000"/>
                  </a:schemeClr>
                </a:solidFill>
              </a:rPr>
            </a:br>
            <a:r>
              <a:rPr lang="en-US" sz="4000" dirty="0" smtClean="0">
                <a:solidFill>
                  <a:schemeClr val="tx2">
                    <a:satMod val="130000"/>
                  </a:schemeClr>
                </a:solidFill>
              </a:rPr>
              <a:t/>
            </a:r>
            <a:br>
              <a:rPr lang="en-US" sz="4000" dirty="0" smtClean="0">
                <a:solidFill>
                  <a:schemeClr val="tx2">
                    <a:satMod val="130000"/>
                  </a:schemeClr>
                </a:solidFill>
              </a:rPr>
            </a:br>
            <a:r>
              <a:rPr lang="en-US" sz="4000" dirty="0" smtClean="0">
                <a:solidFill>
                  <a:schemeClr val="tx2">
                    <a:satMod val="130000"/>
                  </a:schemeClr>
                </a:solidFill>
              </a:rPr>
              <a:t/>
            </a:r>
            <a:br>
              <a:rPr lang="en-US" sz="4000" dirty="0" smtClean="0">
                <a:solidFill>
                  <a:schemeClr val="tx2">
                    <a:satMod val="130000"/>
                  </a:schemeClr>
                </a:solidFill>
              </a:rPr>
            </a:br>
            <a:r>
              <a:rPr lang="en-US" sz="2700" dirty="0" smtClean="0">
                <a:solidFill>
                  <a:schemeClr val="tx2">
                    <a:satMod val="130000"/>
                  </a:schemeClr>
                </a:solidFill>
              </a:rPr>
              <a:t/>
            </a:r>
            <a:br>
              <a:rPr lang="en-US" sz="2700" dirty="0" smtClean="0">
                <a:solidFill>
                  <a:schemeClr val="tx2">
                    <a:satMod val="130000"/>
                  </a:schemeClr>
                </a:solidFill>
              </a:rPr>
            </a:br>
            <a:endParaRPr lang="en-US" sz="2700" dirty="0" smtClean="0">
              <a:solidFill>
                <a:schemeClr val="tx2">
                  <a:satMod val="130000"/>
                </a:schemeClr>
              </a:solidFill>
            </a:endParaRPr>
          </a:p>
        </p:txBody>
      </p:sp>
      <p:sp>
        <p:nvSpPr>
          <p:cNvPr id="19459" name="Content Placeholder 2"/>
          <p:cNvSpPr>
            <a:spLocks noGrp="1"/>
          </p:cNvSpPr>
          <p:nvPr>
            <p:ph sz="half" idx="1"/>
          </p:nvPr>
        </p:nvSpPr>
        <p:spPr>
          <a:xfrm>
            <a:off x="1066800" y="1447800"/>
            <a:ext cx="3733800" cy="4953000"/>
          </a:xfrm>
        </p:spPr>
        <p:txBody>
          <a:bodyPr>
            <a:noAutofit/>
          </a:bodyPr>
          <a:lstStyle/>
          <a:p>
            <a:pPr algn="just" eaLnBrk="1" hangingPunct="1"/>
            <a:r>
              <a:rPr lang="en-US" sz="1800" b="1" dirty="0" smtClean="0">
                <a:latin typeface="+mj-lt"/>
              </a:rPr>
              <a:t>Incidents</a:t>
            </a:r>
            <a:r>
              <a:rPr lang="en-US" sz="1800" dirty="0" smtClean="0">
                <a:latin typeface="+mj-lt"/>
              </a:rPr>
              <a:t> of manipulation, replacing, fabricating, mutilation of physical documents </a:t>
            </a:r>
            <a:r>
              <a:rPr lang="en-US" sz="1800" b="1" dirty="0" smtClean="0">
                <a:latin typeface="+mj-lt"/>
              </a:rPr>
              <a:t>resulting in criminal charges and contempt proceedings; </a:t>
            </a:r>
          </a:p>
          <a:p>
            <a:pPr algn="just" eaLnBrk="1" hangingPunct="1"/>
            <a:r>
              <a:rPr lang="en-US" sz="1800" b="1" dirty="0" smtClean="0">
                <a:latin typeface="+mj-lt"/>
              </a:rPr>
              <a:t>Inadequate manpower</a:t>
            </a:r>
            <a:r>
              <a:rPr lang="en-US" sz="1800" dirty="0" smtClean="0">
                <a:latin typeface="+mj-lt"/>
              </a:rPr>
              <a:t> to handle the situation in O/o. ROCs.</a:t>
            </a:r>
          </a:p>
          <a:p>
            <a:pPr algn="just" eaLnBrk="1" hangingPunct="1"/>
            <a:r>
              <a:rPr lang="en-US" sz="1800" b="1" dirty="0" smtClean="0">
                <a:latin typeface="+mj-lt"/>
              </a:rPr>
              <a:t>Inadequate governance</a:t>
            </a:r>
            <a:r>
              <a:rPr lang="en-US" sz="1800" dirty="0" smtClean="0">
                <a:latin typeface="+mj-lt"/>
              </a:rPr>
              <a:t> due to lack of affective control; and inadequate time to concentrate on other core areas of work like  technical scrutiny of documents, identifying and filing prosecutions;</a:t>
            </a:r>
          </a:p>
          <a:p>
            <a:pPr algn="just" eaLnBrk="1" hangingPunct="1"/>
            <a:r>
              <a:rPr lang="en-US" sz="1800" b="1" dirty="0" smtClean="0">
                <a:latin typeface="+mj-lt"/>
              </a:rPr>
              <a:t>Abnormal delay in r</a:t>
            </a:r>
            <a:r>
              <a:rPr lang="en-US" sz="1800" dirty="0" smtClean="0">
                <a:latin typeface="+mj-lt"/>
              </a:rPr>
              <a:t>egistration of documents. </a:t>
            </a:r>
          </a:p>
        </p:txBody>
      </p:sp>
      <p:sp>
        <p:nvSpPr>
          <p:cNvPr id="4" name="Content Placeholder 3"/>
          <p:cNvSpPr>
            <a:spLocks noGrp="1"/>
          </p:cNvSpPr>
          <p:nvPr>
            <p:ph sz="half" idx="2"/>
          </p:nvPr>
        </p:nvSpPr>
        <p:spPr>
          <a:xfrm>
            <a:off x="4805363" y="1000125"/>
            <a:ext cx="4191000" cy="5334000"/>
          </a:xfrm>
        </p:spPr>
        <p:txBody>
          <a:bodyPr>
            <a:normAutofit fontScale="92500" lnSpcReduction="10000"/>
          </a:bodyPr>
          <a:lstStyle/>
          <a:p>
            <a:pPr marL="365760" indent="-283464" eaLnBrk="1" fontAlgn="auto" hangingPunct="1">
              <a:lnSpc>
                <a:spcPct val="80000"/>
              </a:lnSpc>
              <a:spcAft>
                <a:spcPts val="0"/>
              </a:spcAft>
              <a:buFont typeface="Wingdings 2" pitchFamily="18" charset="2"/>
              <a:buNone/>
              <a:defRPr/>
            </a:pPr>
            <a:endParaRPr lang="en-US" sz="2200" dirty="0" smtClean="0"/>
          </a:p>
          <a:p>
            <a:pPr marL="365760" indent="-283464" eaLnBrk="1" fontAlgn="auto" hangingPunct="1">
              <a:lnSpc>
                <a:spcPct val="80000"/>
              </a:lnSpc>
              <a:spcAft>
                <a:spcPts val="0"/>
              </a:spcAft>
              <a:buFont typeface="Wingdings 2"/>
              <a:buNone/>
              <a:defRPr/>
            </a:pPr>
            <a:endParaRPr lang="en-US" sz="2200" dirty="0" smtClean="0"/>
          </a:p>
          <a:p>
            <a:pPr marL="365760" indent="-283464" eaLnBrk="1" fontAlgn="auto" hangingPunct="1">
              <a:lnSpc>
                <a:spcPct val="80000"/>
              </a:lnSpc>
              <a:spcAft>
                <a:spcPts val="0"/>
              </a:spcAft>
              <a:buFont typeface="Wingdings 2"/>
              <a:buChar char=""/>
              <a:defRPr/>
            </a:pPr>
            <a:r>
              <a:rPr lang="en-US" sz="2300" dirty="0" smtClean="0"/>
              <a:t>Resulting in alarming increase in </a:t>
            </a:r>
          </a:p>
          <a:p>
            <a:pPr marL="365760" indent="-283464" eaLnBrk="1" fontAlgn="auto" hangingPunct="1">
              <a:lnSpc>
                <a:spcPct val="80000"/>
              </a:lnSpc>
              <a:spcAft>
                <a:spcPts val="0"/>
              </a:spcAft>
              <a:buNone/>
              <a:defRPr/>
            </a:pPr>
            <a:r>
              <a:rPr lang="en-US" sz="2300" dirty="0" smtClean="0"/>
              <a:t>     number of defaulting companies;</a:t>
            </a:r>
          </a:p>
          <a:p>
            <a:pPr marL="365760" indent="-283464" eaLnBrk="1" fontAlgn="auto" hangingPunct="1">
              <a:lnSpc>
                <a:spcPct val="80000"/>
              </a:lnSpc>
              <a:spcAft>
                <a:spcPts val="0"/>
              </a:spcAft>
              <a:buFont typeface="Wingdings 2"/>
              <a:buNone/>
              <a:defRPr/>
            </a:pPr>
            <a:endParaRPr lang="en-US" sz="2300" dirty="0" smtClean="0"/>
          </a:p>
          <a:p>
            <a:pPr marL="365760" indent="-283464" eaLnBrk="1" fontAlgn="auto" hangingPunct="1">
              <a:lnSpc>
                <a:spcPct val="80000"/>
              </a:lnSpc>
              <a:spcAft>
                <a:spcPts val="0"/>
              </a:spcAft>
              <a:buFont typeface="Wingdings 2"/>
              <a:buChar char=""/>
              <a:defRPr/>
            </a:pPr>
            <a:r>
              <a:rPr lang="en-US" sz="2300" dirty="0" smtClean="0"/>
              <a:t>Increase in Fly by Night operators;</a:t>
            </a:r>
          </a:p>
          <a:p>
            <a:pPr marL="365760" indent="-283464" eaLnBrk="1" fontAlgn="auto" hangingPunct="1">
              <a:lnSpc>
                <a:spcPct val="80000"/>
              </a:lnSpc>
              <a:spcAft>
                <a:spcPts val="0"/>
              </a:spcAft>
              <a:buFont typeface="Wingdings 2"/>
              <a:buNone/>
              <a:defRPr/>
            </a:pPr>
            <a:endParaRPr lang="en-US" sz="2300" dirty="0" smtClean="0"/>
          </a:p>
          <a:p>
            <a:pPr marL="365760" indent="-283464" algn="just" eaLnBrk="1" fontAlgn="auto" hangingPunct="1">
              <a:lnSpc>
                <a:spcPct val="80000"/>
              </a:lnSpc>
              <a:spcAft>
                <a:spcPts val="0"/>
              </a:spcAft>
              <a:buNone/>
              <a:defRPr/>
            </a:pPr>
            <a:endParaRPr lang="en-US" sz="2300" dirty="0" smtClean="0"/>
          </a:p>
          <a:p>
            <a:pPr marL="365760" indent="-283464" eaLnBrk="1" fontAlgn="auto" hangingPunct="1">
              <a:lnSpc>
                <a:spcPct val="80000"/>
              </a:lnSpc>
              <a:spcAft>
                <a:spcPts val="0"/>
              </a:spcAft>
              <a:buFont typeface="Wingdings 2"/>
              <a:buChar char=""/>
              <a:defRPr/>
            </a:pPr>
            <a:r>
              <a:rPr lang="en-US" sz="2300" dirty="0" smtClean="0"/>
              <a:t>Difficult to trace out vital documents/ evidential information/ records timely;</a:t>
            </a:r>
          </a:p>
          <a:p>
            <a:pPr marL="365760" indent="-283464" eaLnBrk="1" fontAlgn="auto" hangingPunct="1">
              <a:lnSpc>
                <a:spcPct val="80000"/>
              </a:lnSpc>
              <a:spcAft>
                <a:spcPts val="0"/>
              </a:spcAft>
              <a:buFont typeface="Wingdings 2"/>
              <a:buNone/>
              <a:defRPr/>
            </a:pPr>
            <a:endParaRPr lang="en-US" sz="2300" dirty="0" smtClean="0"/>
          </a:p>
          <a:p>
            <a:pPr marL="365760" indent="-283464" eaLnBrk="1" fontAlgn="auto" hangingPunct="1">
              <a:lnSpc>
                <a:spcPct val="80000"/>
              </a:lnSpc>
              <a:spcAft>
                <a:spcPts val="0"/>
              </a:spcAft>
              <a:buFont typeface="Wingdings 2"/>
              <a:buChar char=""/>
              <a:defRPr/>
            </a:pPr>
            <a:r>
              <a:rPr lang="en-US" sz="2300" dirty="0" smtClean="0"/>
              <a:t> A lot of Scope prevailed for spreading unethical climate in the offices;</a:t>
            </a:r>
          </a:p>
          <a:p>
            <a:pPr marL="365760" indent="-283464" eaLnBrk="1" fontAlgn="auto" hangingPunct="1">
              <a:lnSpc>
                <a:spcPct val="80000"/>
              </a:lnSpc>
              <a:spcAft>
                <a:spcPts val="0"/>
              </a:spcAft>
              <a:buFont typeface="Wingdings 2"/>
              <a:buNone/>
              <a:defRPr/>
            </a:pPr>
            <a:endParaRPr lang="en-US" sz="2300" dirty="0" smtClean="0"/>
          </a:p>
          <a:p>
            <a:pPr marL="365760" indent="-283464" eaLnBrk="1" fontAlgn="auto" hangingPunct="1">
              <a:lnSpc>
                <a:spcPct val="80000"/>
              </a:lnSpc>
              <a:spcAft>
                <a:spcPts val="0"/>
              </a:spcAft>
              <a:buFont typeface="Wingdings 2"/>
              <a:buChar char=""/>
              <a:defRPr/>
            </a:pPr>
            <a:r>
              <a:rPr lang="en-US" sz="2300" dirty="0" smtClean="0"/>
              <a:t>In adequate regulatory /administrative control</a:t>
            </a:r>
          </a:p>
          <a:p>
            <a:pPr marL="365760" indent="-283464" eaLnBrk="1" fontAlgn="auto" hangingPunct="1">
              <a:lnSpc>
                <a:spcPct val="80000"/>
              </a:lnSpc>
              <a:spcAft>
                <a:spcPts val="0"/>
              </a:spcAft>
              <a:buFont typeface="Arial" charset="0"/>
              <a:buNone/>
              <a:defRPr/>
            </a:pPr>
            <a:endParaRPr lang="en-US" sz="2200" dirty="0" smtClean="0"/>
          </a:p>
        </p:txBody>
      </p:sp>
      <p:sp>
        <p:nvSpPr>
          <p:cNvPr id="5" name="Date Placeholder 3"/>
          <p:cNvSpPr>
            <a:spLocks noGrp="1"/>
          </p:cNvSpPr>
          <p:nvPr>
            <p:ph type="dt" sz="half" idx="10"/>
          </p:nvPr>
        </p:nvSpPr>
        <p:spPr/>
        <p:txBody>
          <a:bodyPr/>
          <a:lstStyle/>
          <a:p>
            <a:pPr>
              <a:defRPr/>
            </a:pPr>
            <a:fld id="{2280788D-39D4-4089-9BDA-CF460722CEA7}" type="datetime6">
              <a:rPr lang="en-US" smtClean="0"/>
              <a:pPr>
                <a:defRPr/>
              </a:pPr>
              <a:t>September 13</a:t>
            </a:fld>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304800"/>
            <a:ext cx="7498080" cy="914400"/>
          </a:xfrm>
        </p:spPr>
        <p:txBody>
          <a:bodyPr>
            <a:noAutofit/>
          </a:bodyPr>
          <a:lstStyle/>
          <a:p>
            <a:r>
              <a:rPr lang="en-US" sz="4400" dirty="0" smtClean="0"/>
              <a:t>  </a:t>
            </a:r>
            <a:br>
              <a:rPr lang="en-US" sz="4400" dirty="0" smtClean="0"/>
            </a:br>
            <a:r>
              <a:rPr lang="en-US" sz="2400" dirty="0" smtClean="0"/>
              <a:t>Adverse Problems- Compliance Management in Physical Mode – A Difficult  Task  :Its Impact  was Disastrous -II	</a:t>
            </a:r>
            <a:br>
              <a:rPr lang="en-US" sz="2400" dirty="0" smtClean="0"/>
            </a:br>
            <a:endParaRPr lang="en-US" sz="2400" dirty="0"/>
          </a:p>
        </p:txBody>
      </p:sp>
      <p:sp>
        <p:nvSpPr>
          <p:cNvPr id="3" name="Content Placeholder 2"/>
          <p:cNvSpPr>
            <a:spLocks noGrp="1"/>
          </p:cNvSpPr>
          <p:nvPr>
            <p:ph sz="half" idx="1"/>
          </p:nvPr>
        </p:nvSpPr>
        <p:spPr>
          <a:xfrm>
            <a:off x="1435608" y="1219200"/>
            <a:ext cx="3657600" cy="5181600"/>
          </a:xfrm>
        </p:spPr>
        <p:txBody>
          <a:bodyPr>
            <a:normAutofit fontScale="40000" lnSpcReduction="20000"/>
          </a:bodyPr>
          <a:lstStyle/>
          <a:p>
            <a:endParaRPr lang="en-US" dirty="0" smtClean="0"/>
          </a:p>
          <a:p>
            <a:r>
              <a:rPr lang="en-US" sz="4500" dirty="0" smtClean="0"/>
              <a:t>Lack of transparence and poor standard of cultural environment</a:t>
            </a:r>
          </a:p>
          <a:p>
            <a:r>
              <a:rPr lang="en-US" sz="4500" dirty="0" smtClean="0"/>
              <a:t>Defective documents remain unattended;  Loss of documents after filing;</a:t>
            </a:r>
          </a:p>
          <a:p>
            <a:r>
              <a:rPr lang="en-US" sz="4500" dirty="0" smtClean="0"/>
              <a:t>No system to  attend the documents  &amp; No FIFO Method;</a:t>
            </a:r>
            <a:br>
              <a:rPr lang="en-US" sz="4500" dirty="0" smtClean="0"/>
            </a:br>
            <a:endParaRPr lang="en-US" sz="4500" dirty="0" smtClean="0"/>
          </a:p>
          <a:p>
            <a:r>
              <a:rPr lang="en-US" sz="4500" dirty="0" smtClean="0"/>
              <a:t>Delays in movement of file form one desk/level to another desk/level;</a:t>
            </a:r>
          </a:p>
          <a:p>
            <a:r>
              <a:rPr lang="en-US" sz="4500" dirty="0" smtClean="0"/>
              <a:t>Harassment through physical interface;</a:t>
            </a:r>
          </a:p>
          <a:p>
            <a:r>
              <a:rPr lang="en-US" sz="4500" dirty="0" smtClean="0"/>
              <a:t>Too many checks and stages for  manual approvals;</a:t>
            </a:r>
          </a:p>
          <a:p>
            <a:r>
              <a:rPr lang="en-US" sz="4500" dirty="0" smtClean="0"/>
              <a:t>Iteration and duplication of work;</a:t>
            </a:r>
          </a:p>
          <a:p>
            <a:r>
              <a:rPr lang="en-US" sz="4500" dirty="0" smtClean="0"/>
              <a:t>Wear and tear of the documents; </a:t>
            </a:r>
            <a:br>
              <a:rPr lang="en-US" sz="4500" dirty="0" smtClean="0"/>
            </a:br>
            <a:endParaRPr lang="en-US" sz="4500" dirty="0"/>
          </a:p>
        </p:txBody>
      </p:sp>
      <p:sp>
        <p:nvSpPr>
          <p:cNvPr id="4" name="Content Placeholder 3"/>
          <p:cNvSpPr>
            <a:spLocks noGrp="1"/>
          </p:cNvSpPr>
          <p:nvPr>
            <p:ph sz="half" idx="2"/>
          </p:nvPr>
        </p:nvSpPr>
        <p:spPr>
          <a:xfrm>
            <a:off x="5276088" y="1295400"/>
            <a:ext cx="3657600" cy="5257800"/>
          </a:xfrm>
        </p:spPr>
        <p:txBody>
          <a:bodyPr>
            <a:noAutofit/>
          </a:bodyPr>
          <a:lstStyle/>
          <a:p>
            <a:r>
              <a:rPr lang="en-US" sz="1600" dirty="0" smtClean="0"/>
              <a:t>Non adherence with time limits prescribed in citizen chapter;</a:t>
            </a:r>
          </a:p>
          <a:p>
            <a:r>
              <a:rPr lang="en-US" sz="1600" dirty="0" smtClean="0"/>
              <a:t>Lack of coordination across sections  in the offices;</a:t>
            </a:r>
          </a:p>
          <a:p>
            <a:r>
              <a:rPr lang="en-US" sz="1600" dirty="0" smtClean="0"/>
              <a:t>Scope for withholding the process of document on some pretext or other;</a:t>
            </a:r>
            <a:br>
              <a:rPr lang="en-US" sz="1600" dirty="0" smtClean="0"/>
            </a:br>
            <a:endParaRPr lang="en-US" sz="1600" dirty="0" smtClean="0"/>
          </a:p>
          <a:p>
            <a:r>
              <a:rPr lang="en-US" sz="1600" dirty="0" smtClean="0"/>
              <a:t> Time Consumption and  Manpower wastage;</a:t>
            </a:r>
          </a:p>
          <a:p>
            <a:r>
              <a:rPr lang="en-US" sz="1600" dirty="0" smtClean="0"/>
              <a:t>Shuttling between various offices for payment of the fees and stamping of documents;</a:t>
            </a:r>
          </a:p>
          <a:p>
            <a:r>
              <a:rPr lang="en-US" sz="1600" dirty="0" smtClean="0"/>
              <a:t>Delay in decision making because of time consumed in retrieval of facts and information;  </a:t>
            </a:r>
            <a:br>
              <a:rPr lang="en-US" sz="1600" dirty="0" smtClean="0"/>
            </a:br>
            <a:endParaRPr lang="en-US" sz="1600" dirty="0" smtClean="0"/>
          </a:p>
          <a:p>
            <a:r>
              <a:rPr lang="en-US" sz="1600" dirty="0" smtClean="0"/>
              <a:t>Lack of interest in updating the knowledge and skills by the employees</a:t>
            </a:r>
          </a:p>
          <a:p>
            <a:pPr algn="just">
              <a:buNone/>
            </a:pPr>
            <a:endParaRPr lang="en-US" sz="1600" dirty="0"/>
          </a:p>
        </p:txBody>
      </p:sp>
      <p:sp>
        <p:nvSpPr>
          <p:cNvPr id="5" name="Date Placeholder 4"/>
          <p:cNvSpPr>
            <a:spLocks noGrp="1"/>
          </p:cNvSpPr>
          <p:nvPr>
            <p:ph type="dt" sz="half" idx="10"/>
          </p:nvPr>
        </p:nvSpPr>
        <p:spPr/>
        <p:txBody>
          <a:bodyPr/>
          <a:lstStyle/>
          <a:p>
            <a:fld id="{E97AB267-99F6-4019-A52A-B77FD96587A5}" type="datetime6">
              <a:rPr lang="en-US" smtClean="0"/>
              <a:pPr/>
              <a:t>September 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Slides Index-I</a:t>
            </a:r>
            <a:endParaRPr lang="en-US" dirty="0"/>
          </a:p>
        </p:txBody>
      </p:sp>
      <p:graphicFrame>
        <p:nvGraphicFramePr>
          <p:cNvPr id="6" name="Content Placeholder 5"/>
          <p:cNvGraphicFramePr>
            <a:graphicFrameLocks noGrp="1"/>
          </p:cNvGraphicFramePr>
          <p:nvPr>
            <p:ph idx="1"/>
          </p:nvPr>
        </p:nvGraphicFramePr>
        <p:xfrm>
          <a:off x="1447800" y="1219200"/>
          <a:ext cx="7391399" cy="5102534"/>
        </p:xfrm>
        <a:graphic>
          <a:graphicData uri="http://schemas.openxmlformats.org/drawingml/2006/table">
            <a:tbl>
              <a:tblPr firstRow="1" bandRow="1">
                <a:tableStyleId>{2D5ABB26-0587-4C30-8999-92F81FD0307C}</a:tableStyleId>
              </a:tblPr>
              <a:tblGrid>
                <a:gridCol w="782673"/>
                <a:gridCol w="1367200"/>
                <a:gridCol w="5241526"/>
              </a:tblGrid>
              <a:tr h="609600">
                <a:tc>
                  <a:txBody>
                    <a:bodyPr/>
                    <a:lstStyle/>
                    <a:p>
                      <a:r>
                        <a:rPr lang="en-US" dirty="0" smtClean="0"/>
                        <a:t>Serial No.</a:t>
                      </a:r>
                      <a:endParaRPr lang="en-US" dirty="0"/>
                    </a:p>
                  </a:txBody>
                  <a:tcPr/>
                </a:tc>
                <a:tc>
                  <a:txBody>
                    <a:bodyPr/>
                    <a:lstStyle/>
                    <a:p>
                      <a:r>
                        <a:rPr lang="en-US" dirty="0" smtClean="0"/>
                        <a:t>Slide</a:t>
                      </a:r>
                      <a:r>
                        <a:rPr lang="en-US" baseline="0" dirty="0" smtClean="0"/>
                        <a:t> Number</a:t>
                      </a:r>
                      <a:endParaRPr lang="en-US" dirty="0"/>
                    </a:p>
                  </a:txBody>
                  <a:tcPr/>
                </a:tc>
                <a:tc>
                  <a:txBody>
                    <a:bodyPr/>
                    <a:lstStyle/>
                    <a:p>
                      <a:r>
                        <a:rPr lang="en-US" dirty="0" smtClean="0"/>
                        <a:t>          Particulars </a:t>
                      </a:r>
                      <a:endParaRPr lang="en-US" dirty="0"/>
                    </a:p>
                  </a:txBody>
                  <a:tcPr/>
                </a:tc>
              </a:tr>
              <a:tr h="1102340">
                <a:tc>
                  <a:txBody>
                    <a:bodyPr/>
                    <a:lstStyle/>
                    <a:p>
                      <a:r>
                        <a:rPr lang="en-US" dirty="0" smtClean="0"/>
                        <a:t>1</a:t>
                      </a:r>
                      <a:endParaRPr lang="en-US" dirty="0"/>
                    </a:p>
                  </a:txBody>
                  <a:tcPr/>
                </a:tc>
                <a:tc>
                  <a:txBody>
                    <a:bodyPr/>
                    <a:lstStyle/>
                    <a:p>
                      <a:r>
                        <a:rPr lang="en-US" dirty="0" smtClean="0"/>
                        <a:t>4- 10</a:t>
                      </a:r>
                      <a:endParaRPr lang="en-US" dirty="0"/>
                    </a:p>
                  </a:txBody>
                  <a:tcPr/>
                </a:tc>
                <a:tc>
                  <a:txBody>
                    <a:bodyPr/>
                    <a:lstStyle/>
                    <a:p>
                      <a:r>
                        <a:rPr lang="en-US" dirty="0" smtClean="0"/>
                        <a:t>“Process”,  “Re-engineering”, “Transparency”, “Change Management” “Relationship between Public Servants</a:t>
                      </a:r>
                      <a:r>
                        <a:rPr lang="en-US" baseline="0" dirty="0" smtClean="0"/>
                        <a:t> and Ministers” and “Corporate Governance”   </a:t>
                      </a:r>
                      <a:r>
                        <a:rPr lang="en-US" b="1" baseline="0" dirty="0" smtClean="0"/>
                        <a:t>(General Topic)</a:t>
                      </a:r>
                      <a:endParaRPr lang="en-US" b="1" dirty="0"/>
                    </a:p>
                  </a:txBody>
                  <a:tcPr/>
                </a:tc>
              </a:tr>
              <a:tr h="668542">
                <a:tc>
                  <a:txBody>
                    <a:bodyPr/>
                    <a:lstStyle/>
                    <a:p>
                      <a:r>
                        <a:rPr lang="en-US" dirty="0" smtClean="0"/>
                        <a:t>2</a:t>
                      </a:r>
                      <a:endParaRPr lang="en-US" dirty="0"/>
                    </a:p>
                  </a:txBody>
                  <a:tcPr/>
                </a:tc>
                <a:tc>
                  <a:txBody>
                    <a:bodyPr/>
                    <a:lstStyle/>
                    <a:p>
                      <a:r>
                        <a:rPr lang="en-US" dirty="0" smtClean="0"/>
                        <a:t>11-12</a:t>
                      </a:r>
                      <a:endParaRPr lang="en-US" dirty="0"/>
                    </a:p>
                  </a:txBody>
                  <a:tcPr/>
                </a:tc>
                <a:tc>
                  <a:txBody>
                    <a:bodyPr/>
                    <a:lstStyle/>
                    <a:p>
                      <a:r>
                        <a:rPr lang="en-US" dirty="0" smtClean="0"/>
                        <a:t>Details about Ministry of Corporate Affairs</a:t>
                      </a:r>
                      <a:r>
                        <a:rPr lang="en-US" baseline="0" dirty="0" smtClean="0"/>
                        <a:t> (MCA), GOI. </a:t>
                      </a:r>
                      <a:r>
                        <a:rPr lang="en-US" b="1" baseline="0" dirty="0" smtClean="0"/>
                        <a:t>(General Topic)</a:t>
                      </a:r>
                      <a:endParaRPr lang="en-US" b="1" dirty="0"/>
                    </a:p>
                  </a:txBody>
                  <a:tcPr/>
                </a:tc>
              </a:tr>
              <a:tr h="387330">
                <a:tc>
                  <a:txBody>
                    <a:bodyPr/>
                    <a:lstStyle/>
                    <a:p>
                      <a:r>
                        <a:rPr lang="en-US" dirty="0" smtClean="0"/>
                        <a:t>3</a:t>
                      </a:r>
                      <a:endParaRPr lang="en-US" dirty="0"/>
                    </a:p>
                  </a:txBody>
                  <a:tcPr/>
                </a:tc>
                <a:tc>
                  <a:txBody>
                    <a:bodyPr/>
                    <a:lstStyle/>
                    <a:p>
                      <a:r>
                        <a:rPr lang="en-US" dirty="0" smtClean="0"/>
                        <a:t>13-17</a:t>
                      </a:r>
                      <a:endParaRPr lang="en-US" dirty="0"/>
                    </a:p>
                  </a:txBody>
                  <a:tcPr/>
                </a:tc>
                <a:tc>
                  <a:txBody>
                    <a:bodyPr/>
                    <a:lstStyle/>
                    <a:p>
                      <a:r>
                        <a:rPr lang="en-US" dirty="0" smtClean="0"/>
                        <a:t>Pre-Online MCA21</a:t>
                      </a:r>
                      <a:endParaRPr lang="en-US" dirty="0"/>
                    </a:p>
                  </a:txBody>
                  <a:tcPr/>
                </a:tc>
              </a:tr>
              <a:tr h="668542">
                <a:tc>
                  <a:txBody>
                    <a:bodyPr/>
                    <a:lstStyle/>
                    <a:p>
                      <a:r>
                        <a:rPr lang="en-US" dirty="0" smtClean="0"/>
                        <a:t>4</a:t>
                      </a:r>
                      <a:endParaRPr lang="en-US" dirty="0"/>
                    </a:p>
                  </a:txBody>
                  <a:tcPr/>
                </a:tc>
                <a:tc>
                  <a:txBody>
                    <a:bodyPr/>
                    <a:lstStyle/>
                    <a:p>
                      <a:r>
                        <a:rPr lang="en-US" dirty="0" smtClean="0"/>
                        <a:t>18-20</a:t>
                      </a:r>
                      <a:endParaRPr lang="en-US" dirty="0"/>
                    </a:p>
                  </a:txBody>
                  <a:tcPr/>
                </a:tc>
                <a:tc>
                  <a:txBody>
                    <a:bodyPr/>
                    <a:lstStyle/>
                    <a:p>
                      <a:r>
                        <a:rPr lang="en-US" dirty="0" smtClean="0"/>
                        <a:t>Adverse Problems in Compliance</a:t>
                      </a:r>
                      <a:r>
                        <a:rPr lang="en-US" baseline="0" dirty="0" smtClean="0"/>
                        <a:t> Management in Physical Mode</a:t>
                      </a:r>
                      <a:endParaRPr lang="en-US" dirty="0"/>
                    </a:p>
                  </a:txBody>
                  <a:tcPr/>
                </a:tc>
              </a:tr>
              <a:tr h="387330">
                <a:tc>
                  <a:txBody>
                    <a:bodyPr/>
                    <a:lstStyle/>
                    <a:p>
                      <a:r>
                        <a:rPr lang="en-US" dirty="0" smtClean="0"/>
                        <a:t>5</a:t>
                      </a:r>
                      <a:endParaRPr lang="en-US" dirty="0"/>
                    </a:p>
                  </a:txBody>
                  <a:tcPr/>
                </a:tc>
                <a:tc>
                  <a:txBody>
                    <a:bodyPr/>
                    <a:lstStyle/>
                    <a:p>
                      <a:r>
                        <a:rPr lang="en-US" dirty="0" smtClean="0"/>
                        <a:t>21</a:t>
                      </a:r>
                      <a:endParaRPr lang="en-US" dirty="0"/>
                    </a:p>
                  </a:txBody>
                  <a:tcPr/>
                </a:tc>
                <a:tc>
                  <a:txBody>
                    <a:bodyPr/>
                    <a:lstStyle/>
                    <a:p>
                      <a:r>
                        <a:rPr lang="en-US" dirty="0" smtClean="0"/>
                        <a:t>Physical</a:t>
                      </a:r>
                      <a:r>
                        <a:rPr lang="en-US" baseline="0" dirty="0" smtClean="0"/>
                        <a:t> Mode to Machine Mode Transition</a:t>
                      </a:r>
                      <a:endParaRPr lang="en-US" dirty="0"/>
                    </a:p>
                  </a:txBody>
                  <a:tcPr/>
                </a:tc>
              </a:tr>
              <a:tr h="387330">
                <a:tc>
                  <a:txBody>
                    <a:bodyPr/>
                    <a:lstStyle/>
                    <a:p>
                      <a:r>
                        <a:rPr lang="en-US" dirty="0" smtClean="0"/>
                        <a:t>6</a:t>
                      </a:r>
                      <a:endParaRPr lang="en-US" dirty="0"/>
                    </a:p>
                  </a:txBody>
                  <a:tcPr/>
                </a:tc>
                <a:tc>
                  <a:txBody>
                    <a:bodyPr/>
                    <a:lstStyle/>
                    <a:p>
                      <a:r>
                        <a:rPr lang="en-US" dirty="0" smtClean="0"/>
                        <a:t>22</a:t>
                      </a:r>
                      <a:endParaRPr lang="en-US" dirty="0"/>
                    </a:p>
                  </a:txBody>
                  <a:tcPr/>
                </a:tc>
                <a:tc>
                  <a:txBody>
                    <a:bodyPr/>
                    <a:lstStyle/>
                    <a:p>
                      <a:r>
                        <a:rPr lang="en-US" dirty="0" smtClean="0"/>
                        <a:t>MCA21 Backdrop</a:t>
                      </a:r>
                      <a:endParaRPr lang="en-US" dirty="0"/>
                    </a:p>
                  </a:txBody>
                  <a:tcPr/>
                </a:tc>
              </a:tr>
              <a:tr h="387330">
                <a:tc>
                  <a:txBody>
                    <a:bodyPr/>
                    <a:lstStyle/>
                    <a:p>
                      <a:r>
                        <a:rPr lang="en-US" dirty="0" smtClean="0"/>
                        <a:t>7</a:t>
                      </a:r>
                      <a:endParaRPr lang="en-US" dirty="0"/>
                    </a:p>
                  </a:txBody>
                  <a:tcPr/>
                </a:tc>
                <a:tc>
                  <a:txBody>
                    <a:bodyPr/>
                    <a:lstStyle/>
                    <a:p>
                      <a:r>
                        <a:rPr lang="en-US" dirty="0" smtClean="0"/>
                        <a:t>23-26</a:t>
                      </a:r>
                      <a:endParaRPr lang="en-US" dirty="0"/>
                    </a:p>
                  </a:txBody>
                  <a:tcPr/>
                </a:tc>
                <a:tc>
                  <a:txBody>
                    <a:bodyPr/>
                    <a:lstStyle/>
                    <a:p>
                      <a:r>
                        <a:rPr lang="en-US" dirty="0" smtClean="0"/>
                        <a:t>Dynamic Nature</a:t>
                      </a:r>
                      <a:r>
                        <a:rPr lang="en-US" baseline="0" dirty="0" smtClean="0"/>
                        <a:t> of MCA21 Operations</a:t>
                      </a:r>
                      <a:endParaRPr lang="en-US" dirty="0"/>
                    </a:p>
                  </a:txBody>
                  <a:tcPr/>
                </a:tc>
              </a:tr>
              <a:tr h="387330">
                <a:tc>
                  <a:txBody>
                    <a:bodyPr/>
                    <a:lstStyle/>
                    <a:p>
                      <a:r>
                        <a:rPr lang="en-US" dirty="0" smtClean="0"/>
                        <a:t>8</a:t>
                      </a:r>
                      <a:endParaRPr lang="en-US" dirty="0"/>
                    </a:p>
                  </a:txBody>
                  <a:tcPr/>
                </a:tc>
                <a:tc>
                  <a:txBody>
                    <a:bodyPr/>
                    <a:lstStyle/>
                    <a:p>
                      <a:r>
                        <a:rPr lang="en-US" dirty="0" smtClean="0"/>
                        <a:t>27</a:t>
                      </a:r>
                      <a:endParaRPr lang="en-US" dirty="0"/>
                    </a:p>
                  </a:txBody>
                  <a:tcPr/>
                </a:tc>
                <a:tc>
                  <a:txBody>
                    <a:bodyPr/>
                    <a:lstStyle/>
                    <a:p>
                      <a:r>
                        <a:rPr lang="en-US" dirty="0" smtClean="0"/>
                        <a:t>MCA21 Stakeholders-Users</a:t>
                      </a:r>
                      <a:endParaRPr lang="en-US" dirty="0"/>
                    </a:p>
                  </a:txBody>
                  <a:tcPr/>
                </a:tc>
              </a:tr>
            </a:tbl>
          </a:graphicData>
        </a:graphic>
      </p:graphicFrame>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8727"/>
            <a:ext cx="7499350" cy="1143000"/>
          </a:xfrm>
        </p:spPr>
        <p:txBody>
          <a:bodyPr>
            <a:normAutofit/>
          </a:bodyPr>
          <a:lstStyle/>
          <a:p>
            <a:pPr eaLnBrk="1" fontAlgn="auto" hangingPunct="1">
              <a:spcAft>
                <a:spcPts val="0"/>
              </a:spcAft>
              <a:defRPr/>
            </a:pPr>
            <a:r>
              <a:rPr lang="en-US" sz="2800" dirty="0" smtClean="0"/>
              <a:t>U</a:t>
            </a:r>
            <a:r>
              <a:rPr lang="en-US" sz="2800" dirty="0" smtClean="0">
                <a:solidFill>
                  <a:schemeClr val="tx2">
                    <a:satMod val="130000"/>
                  </a:schemeClr>
                </a:solidFill>
              </a:rPr>
              <a:t>phill  </a:t>
            </a:r>
            <a:r>
              <a:rPr lang="en-US" sz="2800" dirty="0" smtClean="0"/>
              <a:t>T</a:t>
            </a:r>
            <a:r>
              <a:rPr lang="en-US" sz="2800" dirty="0" smtClean="0">
                <a:solidFill>
                  <a:schemeClr val="tx2">
                    <a:satMod val="130000"/>
                  </a:schemeClr>
                </a:solidFill>
              </a:rPr>
              <a:t>ask faced  on  account of   the  Vanishing  (or)  fly by night  companies</a:t>
            </a:r>
          </a:p>
        </p:txBody>
      </p:sp>
      <p:sp>
        <p:nvSpPr>
          <p:cNvPr id="3" name="Content Placeholder 2"/>
          <p:cNvSpPr>
            <a:spLocks noGrp="1"/>
          </p:cNvSpPr>
          <p:nvPr>
            <p:ph sz="half" idx="1"/>
          </p:nvPr>
        </p:nvSpPr>
        <p:spPr>
          <a:xfrm>
            <a:off x="1126908" y="1371600"/>
            <a:ext cx="4038600" cy="4754563"/>
          </a:xfrm>
        </p:spPr>
        <p:txBody>
          <a:bodyPr>
            <a:normAutofit/>
          </a:bodyPr>
          <a:lstStyle/>
          <a:p>
            <a:pPr marL="365760" indent="-283464" algn="just" eaLnBrk="1" fontAlgn="auto" hangingPunct="1">
              <a:lnSpc>
                <a:spcPct val="80000"/>
              </a:lnSpc>
              <a:spcAft>
                <a:spcPts val="0"/>
              </a:spcAft>
              <a:buFont typeface="Wingdings 2"/>
              <a:buChar char=""/>
              <a:defRPr/>
            </a:pPr>
            <a:r>
              <a:rPr lang="en-US" sz="2400" dirty="0" smtClean="0"/>
              <a:t>Missing documents - created non availability of certain  vital documents including share holders lists etc.</a:t>
            </a:r>
          </a:p>
          <a:p>
            <a:pPr marL="365760" indent="-283464" algn="just" eaLnBrk="1" fontAlgn="auto" hangingPunct="1">
              <a:lnSpc>
                <a:spcPct val="80000"/>
              </a:lnSpc>
              <a:spcAft>
                <a:spcPts val="0"/>
              </a:spcAft>
              <a:buFont typeface="Arial" charset="0"/>
              <a:buNone/>
              <a:defRPr/>
            </a:pPr>
            <a:endParaRPr lang="en-US" sz="2400" dirty="0" smtClean="0"/>
          </a:p>
          <a:p>
            <a:pPr marL="365760" indent="-283464" algn="just" eaLnBrk="1" fontAlgn="auto" hangingPunct="1">
              <a:lnSpc>
                <a:spcPct val="80000"/>
              </a:lnSpc>
              <a:spcAft>
                <a:spcPts val="0"/>
              </a:spcAft>
              <a:buFont typeface="Wingdings 2"/>
              <a:buChar char=""/>
              <a:defRPr/>
            </a:pPr>
            <a:r>
              <a:rPr lang="en-US" sz="2400" dirty="0" smtClean="0"/>
              <a:t> Delay in Identifying the companies on the verge of disappearing in right time;</a:t>
            </a:r>
          </a:p>
          <a:p>
            <a:pPr algn="just">
              <a:lnSpc>
                <a:spcPct val="80000"/>
              </a:lnSpc>
              <a:defRPr/>
            </a:pPr>
            <a:endParaRPr lang="en-US" sz="2400" dirty="0" smtClean="0"/>
          </a:p>
          <a:p>
            <a:pPr algn="just">
              <a:lnSpc>
                <a:spcPct val="80000"/>
              </a:lnSpc>
              <a:defRPr/>
            </a:pPr>
            <a:r>
              <a:rPr lang="en-US" sz="2400" dirty="0" smtClean="0"/>
              <a:t>No proper tracking system in identifying and tracing the whereabouts and addresses of the Directors etc.</a:t>
            </a:r>
          </a:p>
        </p:txBody>
      </p:sp>
      <p:sp>
        <p:nvSpPr>
          <p:cNvPr id="4" name="Content Placeholder 3"/>
          <p:cNvSpPr>
            <a:spLocks noGrp="1"/>
          </p:cNvSpPr>
          <p:nvPr>
            <p:ph sz="half" idx="2"/>
          </p:nvPr>
        </p:nvSpPr>
        <p:spPr/>
        <p:txBody>
          <a:bodyPr>
            <a:normAutofit/>
          </a:bodyPr>
          <a:lstStyle/>
          <a:p>
            <a:pPr marL="365760" indent="-283464" algn="just" eaLnBrk="1" fontAlgn="auto" hangingPunct="1">
              <a:lnSpc>
                <a:spcPct val="80000"/>
              </a:lnSpc>
              <a:spcAft>
                <a:spcPts val="0"/>
              </a:spcAft>
              <a:buFont typeface="Wingdings 2"/>
              <a:buChar char=""/>
              <a:defRPr/>
            </a:pPr>
            <a:r>
              <a:rPr lang="en-US" sz="2400" dirty="0" smtClean="0"/>
              <a:t>Missing files and material information hampers the authorities from  substantiating the charges against  the delinquent acts of the defaulters- </a:t>
            </a:r>
            <a:r>
              <a:rPr lang="en-US" sz="2400" b="1" dirty="0" smtClean="0"/>
              <a:t>A paradise for fly by night operators;</a:t>
            </a:r>
          </a:p>
          <a:p>
            <a:pPr marL="365760" indent="-283464" eaLnBrk="1" fontAlgn="auto" hangingPunct="1">
              <a:lnSpc>
                <a:spcPct val="80000"/>
              </a:lnSpc>
              <a:spcAft>
                <a:spcPts val="0"/>
              </a:spcAft>
              <a:buFont typeface="Arial" charset="0"/>
              <a:buNone/>
              <a:defRPr/>
            </a:pPr>
            <a:endParaRPr lang="en-US" sz="2400" b="1" dirty="0" smtClean="0"/>
          </a:p>
          <a:p>
            <a:pPr marL="365760" indent="-283464" algn="just" eaLnBrk="1" fontAlgn="auto" hangingPunct="1">
              <a:lnSpc>
                <a:spcPct val="80000"/>
              </a:lnSpc>
              <a:spcAft>
                <a:spcPts val="0"/>
              </a:spcAft>
              <a:buFont typeface="Wingdings 2"/>
              <a:buChar char=""/>
              <a:defRPr/>
            </a:pPr>
            <a:r>
              <a:rPr lang="en-US" sz="2400" dirty="0" smtClean="0"/>
              <a:t>Lack of timely coordination with other regulators through online in  absence of MCA 21 PORTAL .</a:t>
            </a:r>
          </a:p>
        </p:txBody>
      </p:sp>
      <p:sp>
        <p:nvSpPr>
          <p:cNvPr id="5" name="Date Placeholder 3"/>
          <p:cNvSpPr>
            <a:spLocks noGrp="1"/>
          </p:cNvSpPr>
          <p:nvPr>
            <p:ph type="dt" sz="half" idx="10"/>
          </p:nvPr>
        </p:nvSpPr>
        <p:spPr/>
        <p:txBody>
          <a:bodyPr/>
          <a:lstStyle/>
          <a:p>
            <a:pPr>
              <a:defRPr/>
            </a:pPr>
            <a:fld id="{86514F8E-935D-4ACB-9109-B4448CBE4D6A}" type="datetime6">
              <a:rPr lang="en-US" smtClean="0"/>
              <a:pPr>
                <a:defRPr/>
              </a:pPr>
              <a:t>September 13</a:t>
            </a:fld>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
            </a:r>
            <a:br>
              <a:rPr lang="en-US" sz="3200" dirty="0" smtClean="0"/>
            </a:br>
            <a:r>
              <a:rPr lang="en-US" sz="3200" dirty="0" smtClean="0"/>
              <a:t>Physical Mode to Machine Mode (MCA21):  Transition</a:t>
            </a:r>
            <a:br>
              <a:rPr lang="en-US" sz="3200" dirty="0" smtClean="0"/>
            </a:br>
            <a:r>
              <a:rPr lang="en-US" sz="3200" dirty="0" smtClean="0"/>
              <a:t> </a:t>
            </a:r>
            <a:endParaRPr lang="en-US" sz="3200" dirty="0"/>
          </a:p>
        </p:txBody>
      </p:sp>
      <p:sp>
        <p:nvSpPr>
          <p:cNvPr id="3" name="Content Placeholder 2"/>
          <p:cNvSpPr>
            <a:spLocks noGrp="1"/>
          </p:cNvSpPr>
          <p:nvPr>
            <p:ph sz="half" idx="1"/>
          </p:nvPr>
        </p:nvSpPr>
        <p:spPr>
          <a:xfrm>
            <a:off x="1447800" y="1600200"/>
            <a:ext cx="3657600" cy="4663440"/>
          </a:xfrm>
        </p:spPr>
        <p:txBody>
          <a:bodyPr>
            <a:normAutofit fontScale="77500" lnSpcReduction="20000"/>
          </a:bodyPr>
          <a:lstStyle/>
          <a:p>
            <a:pPr>
              <a:buNone/>
            </a:pPr>
            <a:r>
              <a:rPr lang="en-US" dirty="0" smtClean="0"/>
              <a:t>  </a:t>
            </a:r>
            <a:r>
              <a:rPr lang="en-US" u="sng" dirty="0" smtClean="0"/>
              <a:t>A Daunting Exercise:</a:t>
            </a:r>
          </a:p>
          <a:p>
            <a:r>
              <a:rPr lang="en-US" dirty="0" smtClean="0"/>
              <a:t>Documents in several </a:t>
            </a:r>
            <a:r>
              <a:rPr lang="en-US" dirty="0" err="1" smtClean="0"/>
              <a:t>lakhs</a:t>
            </a:r>
            <a:r>
              <a:rPr lang="en-US" dirty="0" smtClean="0"/>
              <a:t>  scattered on the floor in every office of ROCs;</a:t>
            </a:r>
          </a:p>
          <a:p>
            <a:r>
              <a:rPr lang="en-US" dirty="0" smtClean="0"/>
              <a:t>Pooling, Segregating, Registering, Selecting, Scanning and after that Placing in Respective Document Files;</a:t>
            </a:r>
          </a:p>
          <a:p>
            <a:r>
              <a:rPr lang="en-US" dirty="0" smtClean="0"/>
              <a:t>No  adequate staff with commensurate work load;</a:t>
            </a:r>
          </a:p>
          <a:p>
            <a:r>
              <a:rPr lang="en-US" dirty="0" smtClean="0"/>
              <a:t>No Adequate Space, </a:t>
            </a:r>
            <a:endParaRPr lang="en-US" dirty="0"/>
          </a:p>
        </p:txBody>
      </p:sp>
      <p:sp>
        <p:nvSpPr>
          <p:cNvPr id="4" name="Content Placeholder 3"/>
          <p:cNvSpPr>
            <a:spLocks noGrp="1"/>
          </p:cNvSpPr>
          <p:nvPr>
            <p:ph sz="half" idx="2"/>
          </p:nvPr>
        </p:nvSpPr>
        <p:spPr/>
        <p:txBody>
          <a:bodyPr>
            <a:normAutofit fontScale="77500" lnSpcReduction="20000"/>
          </a:bodyPr>
          <a:lstStyle/>
          <a:p>
            <a:pPr>
              <a:buNone/>
            </a:pPr>
            <a:r>
              <a:rPr lang="en-US" dirty="0" smtClean="0"/>
              <a:t>     </a:t>
            </a:r>
            <a:r>
              <a:rPr lang="en-US" u="sng" dirty="0" smtClean="0"/>
              <a:t>A Great Effort:</a:t>
            </a:r>
          </a:p>
          <a:p>
            <a:r>
              <a:rPr lang="en-US" dirty="0" smtClean="0"/>
              <a:t>An acid test gone through to raise to the Demand of  TCS (Operator);</a:t>
            </a:r>
          </a:p>
          <a:p>
            <a:r>
              <a:rPr lang="en-US" dirty="0" smtClean="0"/>
              <a:t>Continuous effort and  Hard work  and No respite;</a:t>
            </a:r>
          </a:p>
          <a:p>
            <a:r>
              <a:rPr lang="en-US" dirty="0" smtClean="0"/>
              <a:t>Regular work not disturbed / neglected;</a:t>
            </a:r>
          </a:p>
          <a:p>
            <a:r>
              <a:rPr lang="en-US" dirty="0" smtClean="0"/>
              <a:t>Familiarizing with the new concepts of MCA21 requirements and technology. </a:t>
            </a:r>
          </a:p>
          <a:p>
            <a:r>
              <a:rPr lang="en-US" dirty="0" smtClean="0"/>
              <a:t>Consistent  up gradation of skills </a:t>
            </a:r>
          </a:p>
          <a:p>
            <a:endParaRPr lang="en-US" dirty="0" smtClean="0"/>
          </a:p>
          <a:p>
            <a:endParaRPr lang="en-US" dirty="0" smtClean="0"/>
          </a:p>
          <a:p>
            <a:endParaRPr lang="en-US" dirty="0" smtClean="0"/>
          </a:p>
          <a:p>
            <a:endParaRPr lang="en-US" dirty="0"/>
          </a:p>
        </p:txBody>
      </p:sp>
      <p:sp>
        <p:nvSpPr>
          <p:cNvPr id="5" name="Date Placeholder 4"/>
          <p:cNvSpPr>
            <a:spLocks noGrp="1"/>
          </p:cNvSpPr>
          <p:nvPr>
            <p:ph type="dt" sz="half" idx="10"/>
          </p:nvPr>
        </p:nvSpPr>
        <p:spPr/>
        <p:txBody>
          <a:bodyPr/>
          <a:lstStyle/>
          <a:p>
            <a:fld id="{E97AB267-99F6-4019-A52A-B77FD96587A5}" type="datetime6">
              <a:rPr lang="en-US" smtClean="0"/>
              <a:pPr/>
              <a:t>September 13</a:t>
            </a:fld>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696200" cy="1143000"/>
          </a:xfrm>
        </p:spPr>
        <p:txBody>
          <a:bodyPr>
            <a:noAutofit/>
          </a:bodyPr>
          <a:lstStyle/>
          <a:p>
            <a:r>
              <a:rPr lang="en-US" sz="2800" dirty="0" smtClean="0"/>
              <a:t/>
            </a:r>
            <a:br>
              <a:rPr lang="en-US" sz="2800" dirty="0" smtClean="0"/>
            </a:br>
            <a:r>
              <a:rPr lang="en-US" sz="2800" b="1" dirty="0" smtClean="0"/>
              <a:t>MCA 21 Backdrop</a:t>
            </a:r>
            <a:endParaRPr lang="en-US" sz="2800" dirty="0"/>
          </a:p>
        </p:txBody>
      </p:sp>
      <p:sp>
        <p:nvSpPr>
          <p:cNvPr id="3" name="Content Placeholder 2"/>
          <p:cNvSpPr>
            <a:spLocks noGrp="1"/>
          </p:cNvSpPr>
          <p:nvPr>
            <p:ph idx="1"/>
          </p:nvPr>
        </p:nvSpPr>
        <p:spPr/>
        <p:txBody>
          <a:bodyPr>
            <a:normAutofit fontScale="70000" lnSpcReduction="20000"/>
          </a:bodyPr>
          <a:lstStyle/>
          <a:p>
            <a:pPr algn="just">
              <a:buNone/>
            </a:pPr>
            <a:r>
              <a:rPr lang="en-US" dirty="0" smtClean="0"/>
              <a:t>  </a:t>
            </a:r>
          </a:p>
          <a:p>
            <a:pPr algn="just"/>
            <a:r>
              <a:rPr lang="en-US" dirty="0" smtClean="0"/>
              <a:t>The forthcoming slides  enunciate Pre and Post facto MCA21 scenario  prevailed in the MCA offices and  its impact on the service delivery system to the stakeholders.</a:t>
            </a:r>
          </a:p>
          <a:p>
            <a:pPr lvl="0" algn="just">
              <a:buNone/>
            </a:pPr>
            <a:endParaRPr lang="en-US" b="1" dirty="0" smtClean="0"/>
          </a:p>
          <a:p>
            <a:pPr algn="just"/>
            <a:r>
              <a:rPr lang="en-US" dirty="0" smtClean="0"/>
              <a:t>MCA21 is not purely an automation but a Mission Mode Project because it involves a thorough Processing both at pre filing  of the documents from the end of the stake holder  and at the end of the  e-offices of MCA in respect of  information that is receiving, scrutinizing, approving and finally transmitting to MCA21 Record Room. It is also a Government’s Gateway for retrieval of any document approved, or tracked pre processing and approval.</a:t>
            </a:r>
          </a:p>
          <a:p>
            <a:pPr algn="just">
              <a:buNone/>
            </a:pPr>
            <a:endParaRPr lang="en-US" dirty="0"/>
          </a:p>
        </p:txBody>
      </p:sp>
      <p:pic>
        <p:nvPicPr>
          <p:cNvPr id="4" name="Picture 4" descr="mca21logo">
            <a:hlinkClick r:id="rId2" tooltip="MCA21 eServices"/>
          </p:cNvPr>
          <p:cNvPicPr>
            <a:picLocks noChangeAspect="1" noChangeArrowheads="1"/>
          </p:cNvPicPr>
          <p:nvPr/>
        </p:nvPicPr>
        <p:blipFill>
          <a:blip r:embed="rId3" cstate="print"/>
          <a:srcRect/>
          <a:stretch>
            <a:fillRect/>
          </a:stretch>
        </p:blipFill>
        <p:spPr bwMode="auto">
          <a:xfrm>
            <a:off x="304800" y="304800"/>
            <a:ext cx="942975" cy="647700"/>
          </a:xfrm>
          <a:prstGeom prst="rect">
            <a:avLst/>
          </a:prstGeom>
          <a:noFill/>
          <a:ln w="9525">
            <a:noFill/>
            <a:miter lim="800000"/>
            <a:headEnd/>
            <a:tailEnd/>
          </a:ln>
        </p:spPr>
      </p:pic>
      <p:sp>
        <p:nvSpPr>
          <p:cNvPr id="5" name="Date Placeholder 4"/>
          <p:cNvSpPr>
            <a:spLocks noGrp="1"/>
          </p:cNvSpPr>
          <p:nvPr>
            <p:ph type="dt" sz="half" idx="10"/>
          </p:nvPr>
        </p:nvSpPr>
        <p:spPr/>
        <p:txBody>
          <a:bodyPr/>
          <a:lstStyle/>
          <a:p>
            <a:fld id="{29CA561C-1605-48CD-ADE7-93EF2390BC95}" type="datetime6">
              <a:rPr lang="en-US" smtClean="0"/>
              <a:pPr/>
              <a:t>September 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Dynamic Nature  of MCA21 Operations</a:t>
            </a:r>
            <a:br>
              <a:rPr lang="en-US" sz="2800" b="1" dirty="0" smtClean="0"/>
            </a:br>
            <a:r>
              <a:rPr lang="en-US" sz="2800" b="1" dirty="0" smtClean="0"/>
              <a:t> Part (General)  -I</a:t>
            </a:r>
            <a:endParaRPr lang="en-US" sz="2800" dirty="0"/>
          </a:p>
        </p:txBody>
      </p:sp>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7" name="Content Placeholder 6"/>
          <p:cNvSpPr>
            <a:spLocks noGrp="1"/>
          </p:cNvSpPr>
          <p:nvPr>
            <p:ph idx="1"/>
          </p:nvPr>
        </p:nvSpPr>
        <p:spPr/>
        <p:txBody>
          <a:bodyPr>
            <a:normAutofit fontScale="47500" lnSpcReduction="20000"/>
          </a:bodyPr>
          <a:lstStyle/>
          <a:p>
            <a:pPr lvl="0"/>
            <a:endParaRPr lang="en-US" dirty="0" smtClean="0"/>
          </a:p>
          <a:p>
            <a:pPr lvl="0"/>
            <a:r>
              <a:rPr lang="en-US" sz="3700" dirty="0" smtClean="0"/>
              <a:t>No document  is classified as privileged  from its accessibility;</a:t>
            </a:r>
          </a:p>
          <a:p>
            <a:pPr lvl="0"/>
            <a:r>
              <a:rPr lang="en-US" sz="3700" dirty="0" smtClean="0"/>
              <a:t>Designed to cope with the pace of technological changes;</a:t>
            </a:r>
          </a:p>
          <a:p>
            <a:pPr lvl="0"/>
            <a:r>
              <a:rPr lang="en-US" sz="3700" dirty="0" smtClean="0"/>
              <a:t>Overall arrangements are made to secure data more protective both in  receiving and delivering;</a:t>
            </a:r>
          </a:p>
          <a:p>
            <a:pPr lvl="0"/>
            <a:r>
              <a:rPr lang="en-US" sz="3700" dirty="0" smtClean="0"/>
              <a:t>User friendly- Easy to use</a:t>
            </a:r>
          </a:p>
          <a:p>
            <a:pPr lvl="0"/>
            <a:r>
              <a:rPr lang="en-US" sz="3700" dirty="0" smtClean="0"/>
              <a:t> Provided stronger accountability mechanisms devised in dealing with filing of documents and at their approval stages;</a:t>
            </a:r>
          </a:p>
          <a:p>
            <a:pPr lvl="0"/>
            <a:r>
              <a:rPr lang="en-US" sz="3700" dirty="0" smtClean="0"/>
              <a:t>Provide spot checks; Generation E-filing Reports;</a:t>
            </a:r>
          </a:p>
          <a:p>
            <a:pPr lvl="0"/>
            <a:r>
              <a:rPr lang="en-US" sz="3700" dirty="0" smtClean="0"/>
              <a:t>Protect confidentiality of internal noting files;</a:t>
            </a:r>
          </a:p>
          <a:p>
            <a:pPr lvl="0"/>
            <a:r>
              <a:rPr lang="en-US" sz="3700" dirty="0" smtClean="0"/>
              <a:t>High protection and integrity of documents;</a:t>
            </a:r>
          </a:p>
          <a:p>
            <a:pPr lvl="0"/>
            <a:r>
              <a:rPr lang="en-US" sz="3700" dirty="0" smtClean="0"/>
              <a:t>Identiafiability, &amp; Authencity-  DSC signed e-forms. </a:t>
            </a:r>
          </a:p>
          <a:p>
            <a:pPr lvl="0"/>
            <a:r>
              <a:rPr lang="en-US" sz="3700" dirty="0" smtClean="0"/>
              <a:t>Periodical assessment on compliance; assessment of performance through peer reviews; to review of internal control mechanism.</a:t>
            </a:r>
          </a:p>
          <a:p>
            <a:pPr lvl="0"/>
            <a:r>
              <a:rPr lang="en-US" sz="4000" dirty="0" smtClean="0"/>
              <a:t>Flexible intervention of superior when the document is at processing stage;</a:t>
            </a:r>
          </a:p>
          <a:p>
            <a:pPr lvl="0"/>
            <a:r>
              <a:rPr lang="en-US" sz="4000" dirty="0" smtClean="0"/>
              <a:t>Creation of reports to answer  Parliament Questions;</a:t>
            </a:r>
          </a:p>
          <a:p>
            <a:pPr lvl="0"/>
            <a:endParaRPr lang="en-US" sz="4000" dirty="0" smtClean="0"/>
          </a:p>
          <a:p>
            <a:pPr lvl="0">
              <a:buNone/>
            </a:pPr>
            <a:endParaRPr lang="en-US" sz="3700" dirty="0" smtClean="0"/>
          </a:p>
          <a:p>
            <a:pPr>
              <a:buNone/>
            </a:pPr>
            <a:endParaRPr lang="en-US" sz="37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Dynamic Nature  of MCA21Operations - Part (General)  -II</a:t>
            </a:r>
            <a:endParaRPr lang="en-US" sz="3200" dirty="0"/>
          </a:p>
        </p:txBody>
      </p:sp>
      <p:sp>
        <p:nvSpPr>
          <p:cNvPr id="3" name="Content Placeholder 2"/>
          <p:cNvSpPr>
            <a:spLocks noGrp="1"/>
          </p:cNvSpPr>
          <p:nvPr>
            <p:ph idx="1"/>
          </p:nvPr>
        </p:nvSpPr>
        <p:spPr/>
        <p:txBody>
          <a:bodyPr>
            <a:normAutofit fontScale="62500" lnSpcReduction="20000"/>
          </a:bodyPr>
          <a:lstStyle/>
          <a:p>
            <a:pPr lvl="0"/>
            <a:r>
              <a:rPr lang="en-US" dirty="0" smtClean="0"/>
              <a:t>No physical interface; No hanky </a:t>
            </a:r>
            <a:r>
              <a:rPr lang="en-US" dirty="0" err="1" smtClean="0"/>
              <a:t>panky</a:t>
            </a:r>
            <a:r>
              <a:rPr lang="en-US" dirty="0" smtClean="0"/>
              <a:t>.</a:t>
            </a:r>
          </a:p>
          <a:p>
            <a:pPr lvl="0"/>
            <a:r>
              <a:rPr lang="en-US" dirty="0" smtClean="0"/>
              <a:t>A cheaper faster more secure internet;</a:t>
            </a:r>
          </a:p>
          <a:p>
            <a:pPr lvl="0"/>
            <a:r>
              <a:rPr lang="en-US" dirty="0" smtClean="0"/>
              <a:t>Easy to monitor input and output assessment of data;</a:t>
            </a:r>
          </a:p>
          <a:p>
            <a:pPr lvl="0"/>
            <a:r>
              <a:rPr lang="en-US" dirty="0" smtClean="0"/>
              <a:t>No scope for technical error or malicious action in data stored.</a:t>
            </a:r>
          </a:p>
          <a:p>
            <a:pPr lvl="0"/>
            <a:r>
              <a:rPr lang="en-US" dirty="0" smtClean="0"/>
              <a:t>Consistency with the Laws, rules, procedures and policies;</a:t>
            </a:r>
          </a:p>
          <a:p>
            <a:pPr lvl="0"/>
            <a:r>
              <a:rPr lang="en-US" dirty="0" smtClean="0"/>
              <a:t>Optimum transparency in filing of the records but not corresponding guarantee assured for the contents in those documents filed / uploaded by the parties concerned; however provided punishment for wrong filing of the documents with misleading contents.</a:t>
            </a:r>
          </a:p>
          <a:p>
            <a:pPr lvl="0"/>
            <a:r>
              <a:rPr lang="en-US" b="1" dirty="0" smtClean="0"/>
              <a:t>A strategic information frame work is to deliver better services to the public in  no time;</a:t>
            </a:r>
            <a:endParaRPr lang="en-US" dirty="0" smtClean="0"/>
          </a:p>
          <a:p>
            <a:pPr lvl="0"/>
            <a:r>
              <a:rPr lang="en-US" b="1" dirty="0" smtClean="0"/>
              <a:t>Ensuring a  systematic frame work for better corporate governance;</a:t>
            </a:r>
            <a:endParaRPr lang="en-US" dirty="0" smtClean="0"/>
          </a:p>
          <a:p>
            <a:pPr lvl="0"/>
            <a:r>
              <a:rPr lang="en-US" b="1" dirty="0" smtClean="0"/>
              <a:t>Introduced change management concept;</a:t>
            </a:r>
            <a:endParaRPr lang="en-US" dirty="0" smtClean="0"/>
          </a:p>
          <a:p>
            <a:endParaRPr lang="en-US" dirty="0"/>
          </a:p>
        </p:txBody>
      </p:sp>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790688" cy="1371600"/>
          </a:xfrm>
        </p:spPr>
        <p:txBody>
          <a:bodyPr>
            <a:normAutofit fontScale="90000"/>
          </a:bodyPr>
          <a:lstStyle/>
          <a:p>
            <a:r>
              <a:rPr lang="en-US" sz="3600" dirty="0" smtClean="0"/>
              <a:t>A look  at MCA Portal - Ministry of Corporate Affairs, Government of India - </a:t>
            </a:r>
            <a:r>
              <a:rPr lang="en-US" sz="4400" dirty="0" smtClean="0"/>
              <a:t>http://www.mca.gov.in/</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143000" y="1600200"/>
            <a:ext cx="7772400" cy="48006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fld id="{F0454592-4E72-4CAA-A6DC-A762AA4A522C}"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MCA 21 Portal: http://www.mca.gov.in/MCA21/</a:t>
            </a:r>
            <a:endParaRPr lang="en-US" dirty="0"/>
          </a:p>
        </p:txBody>
      </p:sp>
      <p:pic>
        <p:nvPicPr>
          <p:cNvPr id="58370" name="Picture 2"/>
          <p:cNvPicPr>
            <a:picLocks noGrp="1" noChangeAspect="1" noChangeArrowheads="1"/>
          </p:cNvPicPr>
          <p:nvPr>
            <p:ph idx="1"/>
          </p:nvPr>
        </p:nvPicPr>
        <p:blipFill>
          <a:blip r:embed="rId2" cstate="print"/>
          <a:stretch>
            <a:fillRect/>
          </a:stretch>
        </p:blipFill>
        <p:spPr bwMode="auto">
          <a:xfrm>
            <a:off x="1435100" y="1504553"/>
            <a:ext cx="7499350" cy="4687094"/>
          </a:xfrm>
          <a:prstGeom prst="rect">
            <a:avLst/>
          </a:prstGeom>
          <a:noFill/>
          <a:ln w="9525">
            <a:noFill/>
            <a:miter lim="800000"/>
            <a:headEnd/>
            <a:tailEnd/>
          </a:ln>
        </p:spPr>
      </p:pic>
      <p:sp>
        <p:nvSpPr>
          <p:cNvPr id="4" name="Date Placeholder 3"/>
          <p:cNvSpPr>
            <a:spLocks noGrp="1"/>
          </p:cNvSpPr>
          <p:nvPr>
            <p:ph type="dt" sz="half" idx="10"/>
          </p:nvPr>
        </p:nvSpPr>
        <p:spPr/>
        <p:txBody>
          <a:bodyPr/>
          <a:lstStyle/>
          <a:p>
            <a:pPr>
              <a:defRPr/>
            </a:pPr>
            <a:fld id="{FABFB824-E932-470D-9C05-C5DB2AA926EE}" type="datetime6">
              <a:rPr lang="en-US" smtClean="0"/>
              <a:pPr>
                <a:defRPr/>
              </a:pPr>
              <a:t>September 13</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MCA21 Stakeholders- Users</a:t>
            </a:r>
            <a:endParaRPr lang="en-US" dirty="0"/>
          </a:p>
        </p:txBody>
      </p:sp>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pic>
        <p:nvPicPr>
          <p:cNvPr id="52226" name="Picture 2"/>
          <p:cNvPicPr>
            <a:picLocks noGrp="1" noChangeAspect="1" noChangeArrowheads="1"/>
          </p:cNvPicPr>
          <p:nvPr>
            <p:ph idx="1"/>
          </p:nvPr>
        </p:nvPicPr>
        <p:blipFill>
          <a:blip r:embed="rId2" cstate="print"/>
          <a:srcRect/>
          <a:stretch>
            <a:fillRect/>
          </a:stretch>
        </p:blipFill>
        <p:spPr bwMode="auto">
          <a:xfrm>
            <a:off x="1447800" y="1600200"/>
            <a:ext cx="7162800" cy="4953000"/>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normAutofit fontScale="90000"/>
          </a:bodyPr>
          <a:lstStyle/>
          <a:p>
            <a:pPr eaLnBrk="1" fontAlgn="auto" hangingPunct="1">
              <a:spcAft>
                <a:spcPts val="0"/>
              </a:spcAft>
              <a:defRPr/>
            </a:pPr>
            <a:r>
              <a:rPr lang="en-US" sz="3200" dirty="0" smtClean="0">
                <a:solidFill>
                  <a:schemeClr val="tx2">
                    <a:satMod val="130000"/>
                  </a:schemeClr>
                </a:solidFill>
              </a:rPr>
              <a:t/>
            </a:r>
            <a:br>
              <a:rPr lang="en-US" sz="3200" dirty="0" smtClean="0">
                <a:solidFill>
                  <a:schemeClr val="tx2">
                    <a:satMod val="130000"/>
                  </a:schemeClr>
                </a:solidFill>
              </a:rPr>
            </a:br>
            <a:r>
              <a:rPr lang="en-US" sz="2700" dirty="0" smtClean="0">
                <a:solidFill>
                  <a:schemeClr val="tx2">
                    <a:satMod val="130000"/>
                  </a:schemeClr>
                </a:solidFill>
              </a:rPr>
              <a:t>MCA 21 Features –  An  Omnibus Data </a:t>
            </a:r>
            <a:r>
              <a:rPr lang="en-US" sz="2700" dirty="0" smtClean="0"/>
              <a:t>Base</a:t>
            </a:r>
            <a:r>
              <a:rPr lang="en-US" sz="2700" dirty="0" smtClean="0">
                <a:solidFill>
                  <a:schemeClr val="tx2">
                    <a:satMod val="130000"/>
                  </a:schemeClr>
                </a:solidFill>
              </a:rPr>
              <a:t>  - An  Answer and</a:t>
            </a:r>
            <a:r>
              <a:rPr lang="en-US" sz="2700" dirty="0" smtClean="0"/>
              <a:t> </a:t>
            </a:r>
            <a:r>
              <a:rPr lang="en-US" sz="2700" dirty="0" smtClean="0">
                <a:solidFill>
                  <a:schemeClr val="tx2">
                    <a:satMod val="130000"/>
                  </a:schemeClr>
                </a:solidFill>
              </a:rPr>
              <a:t> a  Saviour -I</a:t>
            </a:r>
          </a:p>
        </p:txBody>
      </p:sp>
      <p:sp>
        <p:nvSpPr>
          <p:cNvPr id="6" name="Date Placeholder 3"/>
          <p:cNvSpPr>
            <a:spLocks noGrp="1"/>
          </p:cNvSpPr>
          <p:nvPr>
            <p:ph type="dt" sz="half" idx="10"/>
          </p:nvPr>
        </p:nvSpPr>
        <p:spPr/>
        <p:txBody>
          <a:bodyPr/>
          <a:lstStyle/>
          <a:p>
            <a:pPr>
              <a:defRPr/>
            </a:pPr>
            <a:fld id="{16630749-401A-4A73-8461-D07C0ADE6683}" type="datetime6">
              <a:rPr lang="en-US" smtClean="0"/>
              <a:pPr>
                <a:defRPr/>
              </a:pPr>
              <a:t>September 13</a:t>
            </a:fld>
            <a:endParaRPr lang="en-US" dirty="0"/>
          </a:p>
        </p:txBody>
      </p:sp>
      <p:sp>
        <p:nvSpPr>
          <p:cNvPr id="21507" name="Content Placeholder 2"/>
          <p:cNvSpPr>
            <a:spLocks noGrp="1"/>
          </p:cNvSpPr>
          <p:nvPr>
            <p:ph sz="half" idx="4294967295"/>
          </p:nvPr>
        </p:nvSpPr>
        <p:spPr>
          <a:xfrm>
            <a:off x="1143000" y="1447800"/>
            <a:ext cx="7391400" cy="5181600"/>
          </a:xfrm>
        </p:spPr>
        <p:txBody>
          <a:bodyPr>
            <a:normAutofit fontScale="40000" lnSpcReduction="20000"/>
          </a:bodyPr>
          <a:lstStyle/>
          <a:p>
            <a:pPr algn="just"/>
            <a:endParaRPr lang="en-US" sz="2000" b="1" baseline="-25000" dirty="0" smtClean="0"/>
          </a:p>
          <a:p>
            <a:pPr algn="just"/>
            <a:endParaRPr lang="en-US" sz="2000" b="1" baseline="-25000" dirty="0" smtClean="0"/>
          </a:p>
          <a:p>
            <a:pPr algn="just"/>
            <a:r>
              <a:rPr lang="en-US" sz="6000" b="1" baseline="-25000" dirty="0" smtClean="0"/>
              <a:t>A</a:t>
            </a:r>
            <a:r>
              <a:rPr lang="en-US" sz="6000" b="1" dirty="0" smtClean="0"/>
              <a:t> </a:t>
            </a:r>
            <a:r>
              <a:rPr lang="en-US" sz="5000" b="1" dirty="0" smtClean="0"/>
              <a:t>project under</a:t>
            </a:r>
            <a:r>
              <a:rPr lang="en-US" sz="6000" b="1" dirty="0" smtClean="0"/>
              <a:t> </a:t>
            </a:r>
            <a:r>
              <a:rPr lang="en-US" sz="6000" b="1" baseline="-25000" dirty="0" smtClean="0"/>
              <a:t>Electronic Government  Strategic Plan 2003-07 of </a:t>
            </a:r>
            <a:r>
              <a:rPr lang="en-US" sz="6000" b="1" baseline="-25000" dirty="0" err="1" smtClean="0"/>
              <a:t>NeGP</a:t>
            </a:r>
            <a:r>
              <a:rPr lang="en-US" sz="6000" b="1" baseline="-25000" dirty="0" smtClean="0"/>
              <a:t>, in India through a PPP  between  “MCA” and  “TCS”;</a:t>
            </a:r>
          </a:p>
          <a:p>
            <a:pPr algn="just">
              <a:buNone/>
            </a:pPr>
            <a:endParaRPr lang="en-US" sz="6000" b="1" baseline="-25000" dirty="0" smtClean="0"/>
          </a:p>
          <a:p>
            <a:r>
              <a:rPr lang="en-US" sz="6000" b="1" baseline="-25000" dirty="0" smtClean="0"/>
              <a:t>One of the eight Central   “Mission Mode Projects” completed within 77 weeks;</a:t>
            </a:r>
          </a:p>
          <a:p>
            <a:endParaRPr lang="en-US" sz="6000" b="1" baseline="-25000" dirty="0" smtClean="0"/>
          </a:p>
          <a:p>
            <a:r>
              <a:rPr lang="en-US" sz="6000" b="1" baseline="-25000" dirty="0" smtClean="0"/>
              <a:t>Migrating  the functions of ROCs  from physical mode to cyber mode -  a paperless system introduced;</a:t>
            </a:r>
          </a:p>
          <a:p>
            <a:pPr>
              <a:buNone/>
            </a:pPr>
            <a:endParaRPr lang="en-US" sz="6000" b="1" baseline="-25000" dirty="0" smtClean="0"/>
          </a:p>
          <a:p>
            <a:r>
              <a:rPr lang="en-US" sz="6000" b="1" baseline="-25000" dirty="0" smtClean="0"/>
              <a:t>Reflects the MCA’s goal for 21st Century;</a:t>
            </a:r>
          </a:p>
          <a:p>
            <a:pPr>
              <a:buNone/>
            </a:pPr>
            <a:endParaRPr lang="en-US" sz="6000" b="1" baseline="-25000" dirty="0" smtClean="0"/>
          </a:p>
          <a:p>
            <a:pPr algn="just"/>
            <a:r>
              <a:rPr lang="en-US" sz="6000" b="1" baseline="-25000" dirty="0" smtClean="0"/>
              <a:t>Stakeholders access to the MCA 21  at all times – 24x7 X365 uninterrupted online service;</a:t>
            </a:r>
          </a:p>
          <a:p>
            <a:pPr>
              <a:buNone/>
            </a:pPr>
            <a:endParaRPr lang="en-US" sz="6000" b="1" baseline="-25000" dirty="0" smtClean="0"/>
          </a:p>
          <a:p>
            <a:pPr algn="just" eaLnBrk="1" hangingPunct="1"/>
            <a:r>
              <a:rPr lang="en-US" sz="6000" b="1" baseline="-25000" dirty="0" smtClean="0"/>
              <a:t>First largest e-governance project  and  First large scale transmission project in the Indian History</a:t>
            </a:r>
          </a:p>
        </p:txBody>
      </p:sp>
      <p:pic>
        <p:nvPicPr>
          <p:cNvPr id="21511" name="Picture 6" descr="mca21logo">
            <a:hlinkClick r:id="rId2" tooltip="MCA21 eServices"/>
          </p:cNvPr>
          <p:cNvPicPr>
            <a:picLocks noChangeAspect="1" noChangeArrowheads="1"/>
          </p:cNvPicPr>
          <p:nvPr/>
        </p:nvPicPr>
        <p:blipFill>
          <a:blip r:embed="rId3" cstate="print"/>
          <a:srcRect/>
          <a:stretch>
            <a:fillRect/>
          </a:stretch>
        </p:blipFill>
        <p:spPr bwMode="auto">
          <a:xfrm>
            <a:off x="144463" y="46038"/>
            <a:ext cx="942975" cy="34290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B6F15528-21DE-4FAA-801E-634DDDAF4B2B}" type="slidenum">
              <a:rPr lang="en-US" smtClean="0"/>
              <a:pPr/>
              <a:t>28</a:t>
            </a:fld>
            <a:endParaRPr lang="en-US"/>
          </a:p>
        </p:txBody>
      </p:sp>
      <p:sp>
        <p:nvSpPr>
          <p:cNvPr id="7" name="Rectangle 6"/>
          <p:cNvSpPr/>
          <p:nvPr/>
        </p:nvSpPr>
        <p:spPr>
          <a:xfrm>
            <a:off x="1346235" y="1385972"/>
            <a:ext cx="1371529" cy="507831"/>
          </a:xfrm>
          <a:prstGeom prst="rect">
            <a:avLst/>
          </a:prstGeom>
        </p:spPr>
        <p:txBody>
          <a:bodyPr wrap="none">
            <a:spAutoFit/>
          </a:bodyPr>
          <a:lstStyle/>
          <a:p>
            <a:r>
              <a:rPr lang="en-US" sz="2700" dirty="0" smtClean="0">
                <a:solidFill>
                  <a:srgbClr val="4F271C">
                    <a:satMod val="130000"/>
                  </a:srgbClr>
                </a:solidFill>
                <a:effectLst>
                  <a:outerShdw blurRad="50000" dist="30000" dir="5400000" algn="tl" rotWithShape="0">
                    <a:srgbClr val="000000">
                      <a:alpha val="30000"/>
                    </a:srgbClr>
                  </a:outerShdw>
                </a:effectLst>
                <a:ea typeface="+mj-ea"/>
                <a:cs typeface="+mj-cs"/>
              </a:rPr>
              <a:t>Features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543800" cy="1066800"/>
          </a:xfrm>
        </p:spPr>
        <p:txBody>
          <a:bodyPr>
            <a:normAutofit fontScale="90000"/>
          </a:bodyPr>
          <a:lstStyle/>
          <a:p>
            <a:pPr marL="365760" indent="-283464">
              <a:lnSpc>
                <a:spcPct val="80000"/>
              </a:lnSpc>
              <a:buFont typeface="Arial" pitchFamily="34" charset="0"/>
              <a:buChar char="•"/>
              <a:defRPr/>
            </a:pPr>
            <a:r>
              <a:rPr lang="en-US" dirty="0" smtClean="0"/>
              <a:t>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3600" dirty="0" smtClean="0"/>
              <a:t>MCA 21 Features –  An  Omnibus Data Base  - An  Answer and   a  Saviour -II</a:t>
            </a:r>
            <a:br>
              <a:rPr lang="en-US" sz="3600" dirty="0" smtClean="0"/>
            </a:br>
            <a:r>
              <a:rPr lang="en-US" sz="3600" dirty="0" err="1" smtClean="0"/>
              <a:t>i</a:t>
            </a:r>
            <a:r>
              <a:rPr lang="en-US" sz="3600" dirty="0" smtClean="0"/>
              <a:t>. </a:t>
            </a:r>
            <a:r>
              <a:rPr lang="en-US" sz="2000" dirty="0" smtClean="0"/>
              <a:t>No human interface transactions; </a:t>
            </a:r>
            <a:br>
              <a:rPr lang="en-US" sz="2000" dirty="0" smtClean="0"/>
            </a:br>
            <a:r>
              <a:rPr lang="en-US" sz="2000" dirty="0" smtClean="0"/>
              <a:t/>
            </a:r>
            <a:br>
              <a:rPr lang="en-US" sz="2000" dirty="0" smtClean="0"/>
            </a:br>
            <a:r>
              <a:rPr lang="en-US" sz="2000" b="1" dirty="0" smtClean="0"/>
              <a:t>ii. </a:t>
            </a:r>
            <a:r>
              <a:rPr lang="en-US" sz="2000" dirty="0" smtClean="0"/>
              <a:t>To attend and approve / register or reject  e-form  in a few hours time; </a:t>
            </a:r>
            <a:br>
              <a:rPr lang="en-US" sz="2000" dirty="0" smtClean="0"/>
            </a:br>
            <a:r>
              <a:rPr lang="en-US" sz="2000" dirty="0" smtClean="0"/>
              <a:t/>
            </a:r>
            <a:br>
              <a:rPr lang="en-US" sz="2000" dirty="0" smtClean="0"/>
            </a:br>
            <a:r>
              <a:rPr lang="en-US" sz="2000" b="1" dirty="0" smtClean="0"/>
              <a:t>iii. </a:t>
            </a:r>
            <a:r>
              <a:rPr lang="en-US" sz="2000" dirty="0" smtClean="0"/>
              <a:t> Taken over  of  limited computer /   piecemeal operations of ROCs from  earlier done and managed by the  NIC;</a:t>
            </a:r>
            <a:br>
              <a:rPr lang="en-US" sz="2000" dirty="0" smtClean="0"/>
            </a:br>
            <a:r>
              <a:rPr lang="en-US" sz="2000" dirty="0" smtClean="0"/>
              <a:t/>
            </a:r>
            <a:br>
              <a:rPr lang="en-US" sz="2000" dirty="0" smtClean="0"/>
            </a:br>
            <a:r>
              <a:rPr lang="en-US" sz="2000" b="1" dirty="0" smtClean="0"/>
              <a:t>iv. </a:t>
            </a:r>
            <a:r>
              <a:rPr lang="en-US" sz="2000" dirty="0" smtClean="0"/>
              <a:t>Covered 40 field offices, 4 RD (now 6  in number) and 20   ROC  offices totaling 64  offices;</a:t>
            </a:r>
            <a:br>
              <a:rPr lang="en-US" sz="2000" dirty="0" smtClean="0"/>
            </a:br>
            <a:r>
              <a:rPr lang="en-US" sz="2000" b="1" dirty="0" smtClean="0"/>
              <a:t/>
            </a:r>
            <a:br>
              <a:rPr lang="en-US" sz="2000" b="1" dirty="0" smtClean="0"/>
            </a:br>
            <a:r>
              <a:rPr lang="en-US" sz="2000" b="1" dirty="0" smtClean="0"/>
              <a:t>v. </a:t>
            </a:r>
            <a:r>
              <a:rPr lang="en-US" sz="2000" dirty="0" smtClean="0"/>
              <a:t>Estimated Budget 345 </a:t>
            </a:r>
            <a:r>
              <a:rPr lang="en-US" sz="2000" dirty="0" err="1" smtClean="0"/>
              <a:t>crore</a:t>
            </a:r>
            <a:r>
              <a:rPr lang="en-US" sz="2000" dirty="0" smtClean="0"/>
              <a:t>;  45 million documents digitized;   1200 Employees Trained;</a:t>
            </a:r>
            <a:br>
              <a:rPr lang="en-US" sz="2000" dirty="0" smtClean="0"/>
            </a:br>
            <a:r>
              <a:rPr lang="en-US" sz="2000" b="1" dirty="0" smtClean="0"/>
              <a:t/>
            </a:r>
            <a:br>
              <a:rPr lang="en-US" sz="2000" b="1" dirty="0" smtClean="0"/>
            </a:br>
            <a:r>
              <a:rPr lang="en-US" sz="2000" b="1" dirty="0" smtClean="0"/>
              <a:t>vi. </a:t>
            </a:r>
            <a:r>
              <a:rPr lang="en-US" sz="2000" dirty="0" smtClean="0"/>
              <a:t>More than 3 </a:t>
            </a:r>
            <a:r>
              <a:rPr lang="en-US" sz="2000" dirty="0" err="1" smtClean="0"/>
              <a:t>lakh</a:t>
            </a:r>
            <a:r>
              <a:rPr lang="en-US" sz="2000" dirty="0" smtClean="0"/>
              <a:t>  DSC certificates   obtained by Stakeholders in the first year    itself, “the largest planned     deployment of   DSCs for (an)  e-governance  project in India and possibly  in the world,”</a:t>
            </a:r>
            <a:br>
              <a:rPr lang="en-US" sz="2000" dirty="0" smtClean="0"/>
            </a:br>
            <a:endParaRPr lang="en-US" sz="2000" dirty="0"/>
          </a:p>
        </p:txBody>
      </p:sp>
      <p:sp>
        <p:nvSpPr>
          <p:cNvPr id="3" name="Date Placeholder 2"/>
          <p:cNvSpPr>
            <a:spLocks noGrp="1"/>
          </p:cNvSpPr>
          <p:nvPr>
            <p:ph type="dt" sz="half" idx="10"/>
          </p:nvPr>
        </p:nvSpPr>
        <p:spPr/>
        <p:txBody>
          <a:bodyPr/>
          <a:lstStyle/>
          <a:p>
            <a:fld id="{BBE548A4-02C4-40DF-ABDD-9AA45EF282C6}" type="datetime6">
              <a:rPr lang="en-US" smtClean="0"/>
              <a:pPr/>
              <a:t>September 13</a:t>
            </a:fld>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9762"/>
          </a:xfrm>
        </p:spPr>
        <p:txBody>
          <a:bodyPr>
            <a:normAutofit fontScale="90000"/>
          </a:bodyPr>
          <a:lstStyle/>
          <a:p>
            <a:pPr algn="ctr"/>
            <a:r>
              <a:rPr lang="en-US" dirty="0" smtClean="0"/>
              <a:t>Slides Index-II</a:t>
            </a:r>
            <a:endParaRPr lang="en-US" dirty="0"/>
          </a:p>
        </p:txBody>
      </p:sp>
      <p:graphicFrame>
        <p:nvGraphicFramePr>
          <p:cNvPr id="6" name="Content Placeholder 5"/>
          <p:cNvGraphicFramePr>
            <a:graphicFrameLocks noGrp="1"/>
          </p:cNvGraphicFramePr>
          <p:nvPr>
            <p:ph idx="1"/>
          </p:nvPr>
        </p:nvGraphicFramePr>
        <p:xfrm>
          <a:off x="1435100" y="1066803"/>
          <a:ext cx="7499349" cy="5486397"/>
        </p:xfrm>
        <a:graphic>
          <a:graphicData uri="http://schemas.openxmlformats.org/drawingml/2006/table">
            <a:tbl>
              <a:tblPr firstRow="1" bandRow="1">
                <a:tableStyleId>{2D5ABB26-0587-4C30-8999-92F81FD0307C}</a:tableStyleId>
              </a:tblPr>
              <a:tblGrid>
                <a:gridCol w="774700"/>
                <a:gridCol w="990600"/>
                <a:gridCol w="5734049"/>
              </a:tblGrid>
              <a:tr h="644857">
                <a:tc>
                  <a:txBody>
                    <a:bodyPr/>
                    <a:lstStyle/>
                    <a:p>
                      <a:r>
                        <a:rPr lang="en-US" dirty="0" smtClean="0"/>
                        <a:t>Serial No.</a:t>
                      </a:r>
                      <a:endParaRPr lang="en-US" dirty="0"/>
                    </a:p>
                  </a:txBody>
                  <a:tcPr/>
                </a:tc>
                <a:tc>
                  <a:txBody>
                    <a:bodyPr/>
                    <a:lstStyle/>
                    <a:p>
                      <a:r>
                        <a:rPr lang="en-US" dirty="0" smtClean="0"/>
                        <a:t>Slide</a:t>
                      </a:r>
                    </a:p>
                    <a:p>
                      <a:r>
                        <a:rPr lang="en-US" dirty="0" smtClean="0"/>
                        <a:t>Number</a:t>
                      </a:r>
                      <a:endParaRPr lang="en-US" dirty="0"/>
                    </a:p>
                  </a:txBody>
                  <a:tcPr/>
                </a:tc>
                <a:tc>
                  <a:txBody>
                    <a:bodyPr/>
                    <a:lstStyle/>
                    <a:p>
                      <a:r>
                        <a:rPr lang="en-US" dirty="0" smtClean="0"/>
                        <a:t>Particulars </a:t>
                      </a:r>
                      <a:endParaRPr lang="en-US" dirty="0"/>
                    </a:p>
                  </a:txBody>
                  <a:tcPr/>
                </a:tc>
              </a:tr>
              <a:tr h="373607">
                <a:tc>
                  <a:txBody>
                    <a:bodyPr/>
                    <a:lstStyle/>
                    <a:p>
                      <a:r>
                        <a:rPr lang="en-US" dirty="0" smtClean="0"/>
                        <a:t>9</a:t>
                      </a:r>
                      <a:endParaRPr lang="en-US" dirty="0"/>
                    </a:p>
                  </a:txBody>
                  <a:tcPr/>
                </a:tc>
                <a:tc>
                  <a:txBody>
                    <a:bodyPr/>
                    <a:lstStyle/>
                    <a:p>
                      <a:r>
                        <a:rPr lang="en-US" dirty="0" smtClean="0"/>
                        <a:t>28-33</a:t>
                      </a:r>
                      <a:endParaRPr lang="en-US" dirty="0"/>
                    </a:p>
                  </a:txBody>
                  <a:tcPr/>
                </a:tc>
                <a:tc>
                  <a:txBody>
                    <a:bodyPr/>
                    <a:lstStyle/>
                    <a:p>
                      <a:r>
                        <a:rPr lang="en-US" dirty="0" smtClean="0"/>
                        <a:t>MCA21 Features,</a:t>
                      </a:r>
                      <a:r>
                        <a:rPr lang="en-US" baseline="0" dirty="0" smtClean="0"/>
                        <a:t> Object, Goal and Outcome</a:t>
                      </a:r>
                      <a:endParaRPr lang="en-US" dirty="0"/>
                    </a:p>
                  </a:txBody>
                  <a:tcPr/>
                </a:tc>
              </a:tr>
              <a:tr h="373607">
                <a:tc>
                  <a:txBody>
                    <a:bodyPr/>
                    <a:lstStyle/>
                    <a:p>
                      <a:r>
                        <a:rPr lang="en-US" dirty="0" smtClean="0"/>
                        <a:t>10</a:t>
                      </a:r>
                      <a:endParaRPr lang="en-US" dirty="0"/>
                    </a:p>
                  </a:txBody>
                  <a:tcPr/>
                </a:tc>
                <a:tc>
                  <a:txBody>
                    <a:bodyPr/>
                    <a:lstStyle/>
                    <a:p>
                      <a:r>
                        <a:rPr lang="en-US" dirty="0" smtClean="0"/>
                        <a:t>34-35</a:t>
                      </a:r>
                      <a:endParaRPr lang="en-US" dirty="0"/>
                    </a:p>
                  </a:txBody>
                  <a:tcPr/>
                </a:tc>
                <a:tc>
                  <a:txBody>
                    <a:bodyPr/>
                    <a:lstStyle/>
                    <a:p>
                      <a:r>
                        <a:rPr lang="en-US" dirty="0" smtClean="0"/>
                        <a:t>MCA21 – VFO vs. BO</a:t>
                      </a:r>
                      <a:endParaRPr lang="en-US" dirty="0"/>
                    </a:p>
                  </a:txBody>
                  <a:tcPr/>
                </a:tc>
              </a:tr>
              <a:tr h="373607">
                <a:tc>
                  <a:txBody>
                    <a:bodyPr/>
                    <a:lstStyle/>
                    <a:p>
                      <a:r>
                        <a:rPr lang="en-US" dirty="0" smtClean="0"/>
                        <a:t>11</a:t>
                      </a:r>
                      <a:endParaRPr lang="en-US" dirty="0"/>
                    </a:p>
                  </a:txBody>
                  <a:tcPr/>
                </a:tc>
                <a:tc>
                  <a:txBody>
                    <a:bodyPr/>
                    <a:lstStyle/>
                    <a:p>
                      <a:r>
                        <a:rPr lang="en-US" dirty="0" smtClean="0"/>
                        <a:t>36-37</a:t>
                      </a:r>
                      <a:endParaRPr lang="en-US" dirty="0"/>
                    </a:p>
                  </a:txBody>
                  <a:tcPr/>
                </a:tc>
                <a:tc>
                  <a:txBody>
                    <a:bodyPr/>
                    <a:lstStyle/>
                    <a:p>
                      <a:r>
                        <a:rPr lang="en-US" dirty="0" smtClean="0"/>
                        <a:t>MCA21 (Statutory) Accessibility</a:t>
                      </a:r>
                      <a:r>
                        <a:rPr lang="en-US" baseline="0" dirty="0" smtClean="0"/>
                        <a:t> </a:t>
                      </a:r>
                      <a:endParaRPr lang="en-US" dirty="0"/>
                    </a:p>
                  </a:txBody>
                  <a:tcPr/>
                </a:tc>
              </a:tr>
              <a:tr h="373607">
                <a:tc>
                  <a:txBody>
                    <a:bodyPr/>
                    <a:lstStyle/>
                    <a:p>
                      <a:r>
                        <a:rPr lang="en-US" dirty="0" smtClean="0"/>
                        <a:t>12</a:t>
                      </a:r>
                      <a:endParaRPr lang="en-US" dirty="0"/>
                    </a:p>
                  </a:txBody>
                  <a:tcPr/>
                </a:tc>
                <a:tc>
                  <a:txBody>
                    <a:bodyPr/>
                    <a:lstStyle/>
                    <a:p>
                      <a:r>
                        <a:rPr lang="en-US" dirty="0" smtClean="0"/>
                        <a:t>38-41</a:t>
                      </a:r>
                      <a:endParaRPr lang="en-US" dirty="0"/>
                    </a:p>
                  </a:txBody>
                  <a:tcPr/>
                </a:tc>
                <a:tc>
                  <a:txBody>
                    <a:bodyPr/>
                    <a:lstStyle/>
                    <a:p>
                      <a:r>
                        <a:rPr lang="en-US" dirty="0" smtClean="0"/>
                        <a:t>MCA21 Data Related </a:t>
                      </a:r>
                      <a:endParaRPr lang="en-US" dirty="0"/>
                    </a:p>
                  </a:txBody>
                  <a:tcPr/>
                </a:tc>
              </a:tr>
              <a:tr h="373607">
                <a:tc>
                  <a:txBody>
                    <a:bodyPr/>
                    <a:lstStyle/>
                    <a:p>
                      <a:r>
                        <a:rPr lang="en-US" dirty="0" smtClean="0"/>
                        <a:t>13</a:t>
                      </a:r>
                      <a:endParaRPr lang="en-US" dirty="0"/>
                    </a:p>
                  </a:txBody>
                  <a:tcPr/>
                </a:tc>
                <a:tc>
                  <a:txBody>
                    <a:bodyPr/>
                    <a:lstStyle/>
                    <a:p>
                      <a:r>
                        <a:rPr lang="en-US" dirty="0" smtClean="0"/>
                        <a:t>42-44</a:t>
                      </a:r>
                      <a:endParaRPr lang="en-US" dirty="0"/>
                    </a:p>
                  </a:txBody>
                  <a:tcPr/>
                </a:tc>
                <a:tc>
                  <a:txBody>
                    <a:bodyPr/>
                    <a:lstStyle/>
                    <a:p>
                      <a:r>
                        <a:rPr lang="en-US" dirty="0" smtClean="0"/>
                        <a:t>MCA21 Feasibilities</a:t>
                      </a:r>
                      <a:r>
                        <a:rPr lang="en-US" baseline="0" dirty="0" smtClean="0"/>
                        <a:t> </a:t>
                      </a:r>
                      <a:endParaRPr lang="en-US" dirty="0"/>
                    </a:p>
                  </a:txBody>
                  <a:tcPr/>
                </a:tc>
              </a:tr>
              <a:tr h="373607">
                <a:tc>
                  <a:txBody>
                    <a:bodyPr/>
                    <a:lstStyle/>
                    <a:p>
                      <a:r>
                        <a:rPr lang="en-US" dirty="0" smtClean="0"/>
                        <a:t>14</a:t>
                      </a:r>
                      <a:endParaRPr lang="en-US" dirty="0"/>
                    </a:p>
                  </a:txBody>
                  <a:tcPr/>
                </a:tc>
                <a:tc>
                  <a:txBody>
                    <a:bodyPr/>
                    <a:lstStyle/>
                    <a:p>
                      <a:r>
                        <a:rPr lang="en-US" dirty="0" smtClean="0"/>
                        <a:t>45</a:t>
                      </a:r>
                      <a:endParaRPr lang="en-US" dirty="0"/>
                    </a:p>
                  </a:txBody>
                  <a:tcPr/>
                </a:tc>
                <a:tc>
                  <a:txBody>
                    <a:bodyPr/>
                    <a:lstStyle/>
                    <a:p>
                      <a:r>
                        <a:rPr lang="en-US" dirty="0" smtClean="0"/>
                        <a:t>MCA21 Limitations </a:t>
                      </a:r>
                      <a:endParaRPr lang="en-US" dirty="0"/>
                    </a:p>
                  </a:txBody>
                  <a:tcPr/>
                </a:tc>
              </a:tr>
              <a:tr h="373607">
                <a:tc>
                  <a:txBody>
                    <a:bodyPr/>
                    <a:lstStyle/>
                    <a:p>
                      <a:r>
                        <a:rPr lang="en-US" dirty="0" smtClean="0"/>
                        <a:t>15</a:t>
                      </a:r>
                      <a:endParaRPr lang="en-US" dirty="0"/>
                    </a:p>
                  </a:txBody>
                  <a:tcPr/>
                </a:tc>
                <a:tc>
                  <a:txBody>
                    <a:bodyPr/>
                    <a:lstStyle/>
                    <a:p>
                      <a:r>
                        <a:rPr lang="en-US" dirty="0" smtClean="0"/>
                        <a:t>46-48</a:t>
                      </a:r>
                      <a:endParaRPr lang="en-US" dirty="0"/>
                    </a:p>
                  </a:txBody>
                  <a:tcPr/>
                </a:tc>
                <a:tc>
                  <a:txBody>
                    <a:bodyPr/>
                    <a:lstStyle/>
                    <a:p>
                      <a:r>
                        <a:rPr lang="en-US" dirty="0" smtClean="0"/>
                        <a:t>Next Generation MCA21 –XBRL Initiative</a:t>
                      </a:r>
                      <a:endParaRPr lang="en-US" dirty="0"/>
                    </a:p>
                  </a:txBody>
                  <a:tcPr/>
                </a:tc>
              </a:tr>
              <a:tr h="373607">
                <a:tc>
                  <a:txBody>
                    <a:bodyPr/>
                    <a:lstStyle/>
                    <a:p>
                      <a:r>
                        <a:rPr lang="en-US" dirty="0" smtClean="0"/>
                        <a:t>16</a:t>
                      </a:r>
                      <a:endParaRPr lang="en-US" dirty="0"/>
                    </a:p>
                  </a:txBody>
                  <a:tcPr/>
                </a:tc>
                <a:tc>
                  <a:txBody>
                    <a:bodyPr/>
                    <a:lstStyle/>
                    <a:p>
                      <a:r>
                        <a:rPr lang="en-US" dirty="0" smtClean="0"/>
                        <a:t>49-51</a:t>
                      </a:r>
                      <a:endParaRPr lang="en-US" dirty="0"/>
                    </a:p>
                  </a:txBody>
                  <a:tcPr/>
                </a:tc>
                <a:tc>
                  <a:txBody>
                    <a:bodyPr/>
                    <a:lstStyle/>
                    <a:p>
                      <a:r>
                        <a:rPr lang="en-US" dirty="0" smtClean="0"/>
                        <a:t>MCA21 v2</a:t>
                      </a:r>
                      <a:endParaRPr lang="en-US" dirty="0"/>
                    </a:p>
                  </a:txBody>
                  <a:tcPr/>
                </a:tc>
              </a:tr>
              <a:tr h="373607">
                <a:tc>
                  <a:txBody>
                    <a:bodyPr/>
                    <a:lstStyle/>
                    <a:p>
                      <a:r>
                        <a:rPr lang="en-US" dirty="0" smtClean="0"/>
                        <a:t>17</a:t>
                      </a:r>
                      <a:endParaRPr lang="en-US" dirty="0"/>
                    </a:p>
                  </a:txBody>
                  <a:tcPr/>
                </a:tc>
                <a:tc>
                  <a:txBody>
                    <a:bodyPr/>
                    <a:lstStyle/>
                    <a:p>
                      <a:r>
                        <a:rPr lang="en-US" dirty="0" smtClean="0"/>
                        <a:t>52</a:t>
                      </a:r>
                      <a:endParaRPr lang="en-US" dirty="0"/>
                    </a:p>
                  </a:txBody>
                  <a:tcPr/>
                </a:tc>
                <a:tc>
                  <a:txBody>
                    <a:bodyPr/>
                    <a:lstStyle/>
                    <a:p>
                      <a:r>
                        <a:rPr lang="en-US" dirty="0" smtClean="0"/>
                        <a:t>MCA21-</a:t>
                      </a:r>
                      <a:r>
                        <a:rPr lang="en-US" baseline="0" dirty="0" smtClean="0"/>
                        <a:t> Required Improvement &amp; Suggestions</a:t>
                      </a:r>
                      <a:endParaRPr lang="en-US" dirty="0"/>
                    </a:p>
                  </a:txBody>
                  <a:tcPr/>
                </a:tc>
              </a:tr>
              <a:tr h="373607">
                <a:tc>
                  <a:txBody>
                    <a:bodyPr/>
                    <a:lstStyle/>
                    <a:p>
                      <a:r>
                        <a:rPr lang="en-US" dirty="0" smtClean="0"/>
                        <a:t>18</a:t>
                      </a:r>
                      <a:endParaRPr lang="en-US" dirty="0"/>
                    </a:p>
                  </a:txBody>
                  <a:tcPr/>
                </a:tc>
                <a:tc>
                  <a:txBody>
                    <a:bodyPr/>
                    <a:lstStyle/>
                    <a:p>
                      <a:r>
                        <a:rPr lang="en-US" dirty="0" smtClean="0"/>
                        <a:t>53</a:t>
                      </a:r>
                      <a:endParaRPr lang="en-US" dirty="0"/>
                    </a:p>
                  </a:txBody>
                  <a:tcPr/>
                </a:tc>
                <a:tc>
                  <a:txBody>
                    <a:bodyPr/>
                    <a:lstStyle/>
                    <a:p>
                      <a:r>
                        <a:rPr lang="en-US" dirty="0" smtClean="0"/>
                        <a:t>MCA21 Other Initiatives</a:t>
                      </a:r>
                      <a:endParaRPr lang="en-US" dirty="0"/>
                    </a:p>
                  </a:txBody>
                  <a:tcPr/>
                </a:tc>
              </a:tr>
              <a:tr h="368490">
                <a:tc>
                  <a:txBody>
                    <a:bodyPr/>
                    <a:lstStyle/>
                    <a:p>
                      <a:r>
                        <a:rPr lang="en-US" dirty="0" smtClean="0"/>
                        <a:t>19</a:t>
                      </a:r>
                      <a:endParaRPr lang="en-US" dirty="0"/>
                    </a:p>
                  </a:txBody>
                  <a:tcPr/>
                </a:tc>
                <a:tc>
                  <a:txBody>
                    <a:bodyPr/>
                    <a:lstStyle/>
                    <a:p>
                      <a:r>
                        <a:rPr lang="en-US" dirty="0" smtClean="0"/>
                        <a:t>54</a:t>
                      </a:r>
                      <a:endParaRPr lang="en-US" dirty="0"/>
                    </a:p>
                  </a:txBody>
                  <a:tcPr/>
                </a:tc>
                <a:tc>
                  <a:txBody>
                    <a:bodyPr/>
                    <a:lstStyle/>
                    <a:p>
                      <a:r>
                        <a:rPr lang="en-US" dirty="0" smtClean="0"/>
                        <a:t>Awards and Accolades for MCA21</a:t>
                      </a:r>
                      <a:endParaRPr lang="en-US" dirty="0"/>
                    </a:p>
                  </a:txBody>
                  <a:tcPr/>
                </a:tc>
              </a:tr>
              <a:tr h="368490">
                <a:tc>
                  <a:txBody>
                    <a:bodyPr/>
                    <a:lstStyle/>
                    <a:p>
                      <a:r>
                        <a:rPr lang="en-US" dirty="0" smtClean="0"/>
                        <a:t>20</a:t>
                      </a:r>
                      <a:endParaRPr lang="en-US" dirty="0"/>
                    </a:p>
                  </a:txBody>
                  <a:tcPr/>
                </a:tc>
                <a:tc>
                  <a:txBody>
                    <a:bodyPr/>
                    <a:lstStyle/>
                    <a:p>
                      <a:r>
                        <a:rPr lang="en-US" dirty="0" smtClean="0"/>
                        <a:t>55</a:t>
                      </a:r>
                      <a:endParaRPr lang="en-US" dirty="0"/>
                    </a:p>
                  </a:txBody>
                  <a:tcPr/>
                </a:tc>
                <a:tc>
                  <a:txBody>
                    <a:bodyPr/>
                    <a:lstStyle/>
                    <a:p>
                      <a:r>
                        <a:rPr lang="en-US" dirty="0" smtClean="0"/>
                        <a:t>GPR- An Ultimate- A Conclusive</a:t>
                      </a:r>
                      <a:r>
                        <a:rPr lang="en-US" baseline="0" dirty="0" smtClean="0"/>
                        <a:t> Remark.</a:t>
                      </a:r>
                      <a:endParaRPr lang="en-US" dirty="0"/>
                    </a:p>
                  </a:txBody>
                  <a:tcPr/>
                </a:tc>
              </a:tr>
              <a:tr h="368490">
                <a:tc>
                  <a:txBody>
                    <a:bodyPr/>
                    <a:lstStyle/>
                    <a:p>
                      <a:r>
                        <a:rPr lang="en-US" dirty="0" smtClean="0"/>
                        <a:t>21</a:t>
                      </a:r>
                      <a:endParaRPr lang="en-US" dirty="0"/>
                    </a:p>
                  </a:txBody>
                  <a:tcPr/>
                </a:tc>
                <a:tc>
                  <a:txBody>
                    <a:bodyPr/>
                    <a:lstStyle/>
                    <a:p>
                      <a:r>
                        <a:rPr lang="en-US" dirty="0" smtClean="0"/>
                        <a:t>56</a:t>
                      </a:r>
                      <a:endParaRPr lang="en-US" dirty="0"/>
                    </a:p>
                  </a:txBody>
                  <a:tcPr/>
                </a:tc>
                <a:tc>
                  <a:txBody>
                    <a:bodyPr/>
                    <a:lstStyle/>
                    <a:p>
                      <a:r>
                        <a:rPr lang="en-US" dirty="0" smtClean="0"/>
                        <a:t>Courtesy-Thanks</a:t>
                      </a:r>
                      <a:endParaRPr lang="en-US" dirty="0"/>
                    </a:p>
                  </a:txBody>
                  <a:tcPr/>
                </a:tc>
              </a:tr>
            </a:tbl>
          </a:graphicData>
        </a:graphic>
      </p:graphicFrame>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435100" y="76200"/>
            <a:ext cx="7499350" cy="1143000"/>
          </a:xfrm>
        </p:spPr>
        <p:txBody>
          <a:bodyPr>
            <a:normAutofit/>
          </a:bodyPr>
          <a:lstStyle/>
          <a:p>
            <a:r>
              <a:rPr lang="en-US" sz="2800" dirty="0" smtClean="0"/>
              <a:t>MCA21 – A Flagship E-Governance Initiative – Through  a “PPP” of “MCA” and  “TCS” – Object </a:t>
            </a:r>
            <a:endParaRPr lang="en-US" sz="2800" dirty="0"/>
          </a:p>
        </p:txBody>
      </p:sp>
      <p:sp>
        <p:nvSpPr>
          <p:cNvPr id="7" name="Content Placeholder 6"/>
          <p:cNvSpPr>
            <a:spLocks noGrp="1"/>
          </p:cNvSpPr>
          <p:nvPr>
            <p:ph idx="1"/>
          </p:nvPr>
        </p:nvSpPr>
        <p:spPr>
          <a:xfrm>
            <a:off x="1435100" y="1219200"/>
            <a:ext cx="7499350" cy="5029200"/>
          </a:xfrm>
        </p:spPr>
        <p:txBody>
          <a:bodyPr>
            <a:normAutofit fontScale="92500" lnSpcReduction="20000"/>
          </a:bodyPr>
          <a:lstStyle/>
          <a:p>
            <a:pPr algn="just"/>
            <a:r>
              <a:rPr lang="en-US" sz="2000" dirty="0" smtClean="0"/>
              <a:t>Corporate Governance as a whole by MCA without e-governance was  not easy task when receipt  of paper documents  were in millions in   every year ;</a:t>
            </a:r>
          </a:p>
          <a:p>
            <a:pPr algn="just"/>
            <a:r>
              <a:rPr lang="en-US" sz="2000" dirty="0" smtClean="0"/>
              <a:t>MCA 21 project  reflects  India’s  Corporate Governance Goals for 21</a:t>
            </a:r>
            <a:r>
              <a:rPr lang="en-US" sz="2000" baseline="30000" dirty="0" smtClean="0"/>
              <a:t>st </a:t>
            </a:r>
            <a:r>
              <a:rPr lang="en-US" sz="2000" dirty="0" smtClean="0"/>
              <a:t> Century  - Goldman Sachs’ prediction that India will become 3</a:t>
            </a:r>
            <a:r>
              <a:rPr lang="en-US" sz="2000" baseline="30000" dirty="0" smtClean="0"/>
              <a:t>rd</a:t>
            </a:r>
            <a:r>
              <a:rPr lang="en-US" sz="2000" dirty="0" smtClean="0"/>
              <a:t> largest economy of the world by 2035 based on predicted growth rate of 5.3% to 6.1%;</a:t>
            </a:r>
          </a:p>
          <a:p>
            <a:pPr algn="ctr">
              <a:buNone/>
            </a:pPr>
            <a:r>
              <a:rPr lang="en-US" sz="2000" dirty="0" smtClean="0"/>
              <a:t> :OBJECT :</a:t>
            </a:r>
          </a:p>
          <a:p>
            <a:pPr algn="just"/>
            <a:r>
              <a:rPr lang="en-US" sz="2000" dirty="0" smtClean="0"/>
              <a:t>To Create Business Friendly Environment for both Indian and Foreign Corporate;</a:t>
            </a:r>
          </a:p>
          <a:p>
            <a:pPr algn="just"/>
            <a:r>
              <a:rPr lang="en-US" sz="2000" dirty="0" smtClean="0"/>
              <a:t>To make MCA21 services accessible to the stakeholders  through  ICTs facilities which ensure efficiency,  fastness,   transparency, reliability  at affordable costs to fulfill their needs;</a:t>
            </a:r>
          </a:p>
          <a:p>
            <a:pPr algn="just"/>
            <a:r>
              <a:rPr lang="en-US" sz="2000" dirty="0" smtClean="0"/>
              <a:t>To make corporate entities to strictly comply with the provisions of the Companies Act and other related provisions of the laws;</a:t>
            </a:r>
          </a:p>
          <a:p>
            <a:pPr algn="just"/>
            <a:r>
              <a:rPr lang="en-US" sz="2000" dirty="0" smtClean="0"/>
              <a:t>To improve the standards and facilitate the investigating authorities and Business </a:t>
            </a:r>
            <a:r>
              <a:rPr lang="en-US" sz="2000" dirty="0" err="1" smtClean="0"/>
              <a:t>Analysists</a:t>
            </a:r>
            <a:r>
              <a:rPr lang="en-US" sz="2000" dirty="0" smtClean="0"/>
              <a:t> and acumen of the investors to take prudent decisions.</a:t>
            </a:r>
          </a:p>
          <a:p>
            <a:endParaRPr lang="en-US" sz="2000" dirty="0" smtClean="0"/>
          </a:p>
          <a:p>
            <a:pPr>
              <a:buNone/>
            </a:pPr>
            <a:endParaRPr lang="en-US" sz="2000" dirty="0"/>
          </a:p>
        </p:txBody>
      </p:sp>
      <p:sp>
        <p:nvSpPr>
          <p:cNvPr id="5" name="Date Placeholder 4"/>
          <p:cNvSpPr>
            <a:spLocks noGrp="1"/>
          </p:cNvSpPr>
          <p:nvPr>
            <p:ph type="dt" sz="half" idx="10"/>
          </p:nvPr>
        </p:nvSpPr>
        <p:spPr/>
        <p:txBody>
          <a:bodyPr/>
          <a:lstStyle/>
          <a:p>
            <a:pPr>
              <a:defRPr/>
            </a:pPr>
            <a:fld id="{017312B4-697A-474B-ACBF-D7BC9D75B911}" type="datetime6">
              <a:rPr lang="en-US" smtClean="0"/>
              <a:pPr>
                <a:defRPr/>
              </a:pPr>
              <a:t>September 13</a:t>
            </a:fld>
            <a:endParaRPr lang="en-US"/>
          </a:p>
        </p:txBody>
      </p:sp>
      <p:sp>
        <p:nvSpPr>
          <p:cNvPr id="8" name="Slide Number Placeholder 7"/>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828800" y="274638"/>
            <a:ext cx="6248400" cy="1143000"/>
          </a:xfrm>
        </p:spPr>
        <p:txBody>
          <a:bodyPr>
            <a:normAutofit/>
          </a:bodyPr>
          <a:lstStyle/>
          <a:p>
            <a:pPr eaLnBrk="1" fontAlgn="auto" hangingPunct="1">
              <a:spcAft>
                <a:spcPts val="0"/>
              </a:spcAft>
              <a:defRPr/>
            </a:pPr>
            <a:r>
              <a:rPr lang="en-US" dirty="0" smtClean="0">
                <a:solidFill>
                  <a:schemeClr val="tx2">
                    <a:satMod val="130000"/>
                  </a:schemeClr>
                </a:solidFill>
              </a:rPr>
              <a:t>MCA 21 Programme Goals</a:t>
            </a:r>
            <a:endParaRPr lang="en-US" dirty="0">
              <a:solidFill>
                <a:schemeClr val="tx2">
                  <a:satMod val="130000"/>
                </a:schemeClr>
              </a:solidFill>
            </a:endParaRPr>
          </a:p>
        </p:txBody>
      </p:sp>
      <p:graphicFrame>
        <p:nvGraphicFramePr>
          <p:cNvPr id="18" name="SmartArt Placeholder 17"/>
          <p:cNvGraphicFramePr>
            <a:graphicFrameLocks noGrp="1"/>
          </p:cNvGraphicFramePr>
          <p:nvPr>
            <p:ph type="dgm"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p:txBody>
          <a:bodyPr/>
          <a:lstStyle/>
          <a:p>
            <a:pPr>
              <a:defRPr/>
            </a:pPr>
            <a:fld id="{D15DECB1-36A0-4303-9003-5257F9561F94}" type="datetime6">
              <a:rPr lang="en-US" smtClean="0"/>
              <a:pPr>
                <a:defRPr/>
              </a:pPr>
              <a:t>September 13</a:t>
            </a:fld>
            <a:endParaRPr lang="en-US"/>
          </a:p>
        </p:txBody>
      </p:sp>
      <p:sp>
        <p:nvSpPr>
          <p:cNvPr id="5" name="Slide Number Placeholder 4"/>
          <p:cNvSpPr>
            <a:spLocks noGrp="1"/>
          </p:cNvSpPr>
          <p:nvPr>
            <p:ph type="sldNum" sz="quarter" idx="12"/>
          </p:nvPr>
        </p:nvSpPr>
        <p:spPr/>
        <p:txBody>
          <a:bodyPr/>
          <a:lstStyle/>
          <a:p>
            <a:pPr>
              <a:defRPr/>
            </a:pPr>
            <a:fld id="{4B3068B5-DBEF-4D98-8291-E65674214E27}"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1417638"/>
          </a:xfrm>
        </p:spPr>
        <p:txBody>
          <a:bodyPr>
            <a:normAutofit fontScale="90000"/>
          </a:bodyPr>
          <a:lstStyle/>
          <a:p>
            <a:pPr eaLnBrk="1" fontAlgn="auto" hangingPunct="1">
              <a:spcAft>
                <a:spcPts val="0"/>
              </a:spcAft>
              <a:defRPr/>
            </a:pPr>
            <a:r>
              <a:rPr lang="en-US" dirty="0" smtClean="0">
                <a:solidFill>
                  <a:schemeClr val="tx2">
                    <a:satMod val="130000"/>
                  </a:schemeClr>
                </a:solidFill>
              </a:rPr>
              <a:t/>
            </a:r>
            <a:br>
              <a:rPr lang="en-US" dirty="0" smtClean="0">
                <a:solidFill>
                  <a:schemeClr val="tx2">
                    <a:satMod val="130000"/>
                  </a:schemeClr>
                </a:solidFill>
              </a:rPr>
            </a:br>
            <a:r>
              <a:rPr lang="en-US" dirty="0" smtClean="0">
                <a:solidFill>
                  <a:schemeClr val="tx2">
                    <a:satMod val="130000"/>
                  </a:schemeClr>
                </a:solidFill>
              </a:rPr>
              <a:t> T</a:t>
            </a:r>
            <a:r>
              <a:rPr lang="en-US" sz="3100" dirty="0" smtClean="0">
                <a:solidFill>
                  <a:schemeClr val="tx2">
                    <a:satMod val="130000"/>
                  </a:schemeClr>
                </a:solidFill>
              </a:rPr>
              <a:t>he Primary Components of  MCA21 Programme  at </a:t>
            </a:r>
            <a:r>
              <a:rPr lang="en-US" sz="3100" dirty="0" smtClean="0"/>
              <a:t> its Beginning</a:t>
            </a:r>
            <a:r>
              <a:rPr lang="en-US" sz="2000" dirty="0" smtClean="0"/>
              <a:t> </a:t>
            </a:r>
            <a:r>
              <a:rPr lang="en-US" sz="2000" dirty="0" smtClean="0">
                <a:solidFill>
                  <a:schemeClr val="tx2">
                    <a:satMod val="130000"/>
                  </a:schemeClr>
                </a:solidFill>
              </a:rPr>
              <a:t>		</a:t>
            </a:r>
            <a:r>
              <a:rPr lang="en-US" dirty="0" smtClean="0">
                <a:solidFill>
                  <a:schemeClr val="tx2">
                    <a:satMod val="130000"/>
                  </a:schemeClr>
                </a:solidFill>
              </a:rPr>
              <a:t>				</a:t>
            </a:r>
            <a:endParaRPr lang="en-US" dirty="0">
              <a:solidFill>
                <a:schemeClr val="tx2">
                  <a:satMod val="130000"/>
                </a:schemeClr>
              </a:solidFill>
            </a:endParaRPr>
          </a:p>
        </p:txBody>
      </p:sp>
      <p:sp>
        <p:nvSpPr>
          <p:cNvPr id="5" name="Content Placeholder 4"/>
          <p:cNvSpPr>
            <a:spLocks noGrp="1"/>
          </p:cNvSpPr>
          <p:nvPr>
            <p:ph idx="1"/>
          </p:nvPr>
        </p:nvSpPr>
        <p:spPr/>
        <p:txBody>
          <a:bodyPr>
            <a:normAutofit fontScale="92500" lnSpcReduction="10000"/>
          </a:bodyPr>
          <a:lstStyle/>
          <a:p>
            <a:r>
              <a:rPr lang="en-US" sz="2000" dirty="0" smtClean="0"/>
              <a:t>Design and development of application system under “BOOT” (Build, Own, Operate and Transfer);</a:t>
            </a:r>
          </a:p>
          <a:p>
            <a:r>
              <a:rPr lang="en-US" sz="2000" dirty="0" smtClean="0"/>
              <a:t>Setting up of IT infrastructure;</a:t>
            </a:r>
          </a:p>
          <a:p>
            <a:r>
              <a:rPr lang="en-US" sz="2000" dirty="0" smtClean="0"/>
              <a:t>Setting up the Digital Signature/PKI(Public Key Infrastructure) delivery mechanisms and associated security requirements;</a:t>
            </a:r>
          </a:p>
          <a:p>
            <a:r>
              <a:rPr lang="en-US" sz="2000" dirty="0" smtClean="0"/>
              <a:t>Setting up of Physical Front Offices (PFOs) for the replacement of existing ROCs counters ;  </a:t>
            </a:r>
          </a:p>
          <a:p>
            <a:r>
              <a:rPr lang="en-US" sz="2000" dirty="0" smtClean="0"/>
              <a:t>Setting up of temporary FOs for the peak periods to meet with the requirements   and subsequent shutdown  of temporary FOs at the end of such peak periods;</a:t>
            </a:r>
          </a:p>
          <a:p>
            <a:r>
              <a:rPr lang="en-US" sz="2000" dirty="0" smtClean="0"/>
              <a:t>Migrating legacy data and digitization of paper documents to the new system;</a:t>
            </a:r>
          </a:p>
          <a:p>
            <a:r>
              <a:rPr lang="en-US" sz="2000" dirty="0" smtClean="0"/>
              <a:t>Providing MCA services to all MCA21 stakeholders in accordance with the Service Oriented Approach; and </a:t>
            </a:r>
          </a:p>
          <a:p>
            <a:r>
              <a:rPr lang="en-US" sz="2000" dirty="0" smtClean="0"/>
              <a:t>Providing user training at all levels and all offices (Front and Back Offices)</a:t>
            </a:r>
            <a:endParaRPr lang="en-US" sz="2000" dirty="0"/>
          </a:p>
        </p:txBody>
      </p:sp>
      <p:sp>
        <p:nvSpPr>
          <p:cNvPr id="4" name="Date Placeholder 3"/>
          <p:cNvSpPr>
            <a:spLocks noGrp="1"/>
          </p:cNvSpPr>
          <p:nvPr>
            <p:ph type="dt" sz="half" idx="10"/>
          </p:nvPr>
        </p:nvSpPr>
        <p:spPr/>
        <p:txBody>
          <a:bodyPr/>
          <a:lstStyle/>
          <a:p>
            <a:pPr>
              <a:defRPr/>
            </a:pPr>
            <a:fld id="{3CA58E4F-D9E3-417F-8226-1077758B6277}" type="datetime6">
              <a:rPr lang="en-US" smtClean="0"/>
              <a:pPr>
                <a:defRPr/>
              </a:pPr>
              <a:t>September 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sz="quarter"/>
          </p:nvPr>
        </p:nvSpPr>
        <p:spPr>
          <a:xfrm>
            <a:off x="1219200" y="274638"/>
            <a:ext cx="7467600" cy="1143000"/>
          </a:xfrm>
        </p:spPr>
        <p:txBody>
          <a:bodyPr/>
          <a:lstStyle/>
          <a:p>
            <a:pPr eaLnBrk="1" fontAlgn="auto" hangingPunct="1">
              <a:spcAft>
                <a:spcPts val="0"/>
              </a:spcAft>
              <a:defRPr/>
            </a:pPr>
            <a:r>
              <a:rPr lang="en-US" sz="3200" dirty="0" smtClean="0">
                <a:solidFill>
                  <a:schemeClr val="tx2">
                    <a:satMod val="130000"/>
                  </a:schemeClr>
                </a:solidFill>
              </a:rPr>
              <a:t>MCA 21 – Basic  Characteristics </a:t>
            </a:r>
          </a:p>
        </p:txBody>
      </p:sp>
      <p:sp>
        <p:nvSpPr>
          <p:cNvPr id="45059" name="Rectangle 3"/>
          <p:cNvSpPr>
            <a:spLocks noGrp="1"/>
          </p:cNvSpPr>
          <p:nvPr>
            <p:ph sz="quarter" idx="1"/>
          </p:nvPr>
        </p:nvSpPr>
        <p:spPr>
          <a:xfrm>
            <a:off x="1295400" y="1295400"/>
            <a:ext cx="3200400" cy="2490788"/>
          </a:xfrm>
        </p:spPr>
        <p:txBody>
          <a:bodyPr>
            <a:normAutofit fontScale="85000" lnSpcReduction="20000"/>
          </a:bodyPr>
          <a:lstStyle/>
          <a:p>
            <a:pPr marL="365760" indent="-283464" algn="just" eaLnBrk="1" fontAlgn="auto" hangingPunct="1">
              <a:spcAft>
                <a:spcPts val="0"/>
              </a:spcAft>
              <a:buFont typeface="Wingdings 2"/>
              <a:buChar char=""/>
              <a:defRPr/>
            </a:pPr>
            <a:r>
              <a:rPr lang="en-US" sz="2000" dirty="0" smtClean="0"/>
              <a:t>Every bit of information received in e-forms is disseminated to public domain through </a:t>
            </a:r>
            <a:r>
              <a:rPr lang="en-US" sz="2000" dirty="0" smtClean="0">
                <a:hlinkClick r:id="rId2"/>
              </a:rPr>
              <a:t>http://www.mca.gov.in/MCA21/</a:t>
            </a:r>
            <a:r>
              <a:rPr lang="en-US" sz="2000" dirty="0" smtClean="0"/>
              <a:t>.   E-filing became mandatory since September, 2006.</a:t>
            </a:r>
          </a:p>
          <a:p>
            <a:pPr marL="365760" indent="-283464" algn="just" eaLnBrk="1" fontAlgn="auto" hangingPunct="1">
              <a:spcAft>
                <a:spcPts val="0"/>
              </a:spcAft>
              <a:buFont typeface="Wingdings 2"/>
              <a:buChar char=""/>
              <a:defRPr/>
            </a:pPr>
            <a:r>
              <a:rPr lang="en-US" sz="2000" dirty="0" smtClean="0"/>
              <a:t>E-stamping introduced – no need to go to state govt. offices </a:t>
            </a:r>
          </a:p>
          <a:p>
            <a:pPr marL="365760" indent="-283464" algn="just" eaLnBrk="1" fontAlgn="auto" hangingPunct="1">
              <a:spcAft>
                <a:spcPts val="0"/>
              </a:spcAft>
              <a:buFont typeface="Arial" charset="0"/>
              <a:buNone/>
              <a:defRPr/>
            </a:pPr>
            <a:endParaRPr lang="en-US" sz="2000" dirty="0" smtClean="0"/>
          </a:p>
        </p:txBody>
      </p:sp>
      <p:sp>
        <p:nvSpPr>
          <p:cNvPr id="24580" name="Rectangle 4"/>
          <p:cNvSpPr>
            <a:spLocks noGrp="1"/>
          </p:cNvSpPr>
          <p:nvPr>
            <p:ph sz="quarter" idx="2"/>
          </p:nvPr>
        </p:nvSpPr>
        <p:spPr>
          <a:xfrm>
            <a:off x="4876800" y="1295400"/>
            <a:ext cx="3810000" cy="2743200"/>
          </a:xfrm>
        </p:spPr>
        <p:txBody>
          <a:bodyPr>
            <a:normAutofit lnSpcReduction="10000"/>
          </a:bodyPr>
          <a:lstStyle/>
          <a:p>
            <a:pPr eaLnBrk="1" hangingPunct="1"/>
            <a:r>
              <a:rPr lang="en-US" sz="2000" dirty="0" smtClean="0"/>
              <a:t>Easy accessibility – a  click on mouse at nominal fee.</a:t>
            </a:r>
          </a:p>
          <a:p>
            <a:pPr eaLnBrk="1" hangingPunct="1"/>
            <a:r>
              <a:rPr lang="en-US" sz="2000" dirty="0" smtClean="0"/>
              <a:t> Downloading is  unrestricted</a:t>
            </a:r>
          </a:p>
          <a:p>
            <a:pPr eaLnBrk="1" hangingPunct="1"/>
            <a:r>
              <a:rPr lang="en-US" sz="2000" dirty="0" smtClean="0"/>
              <a:t>No waiting period. </a:t>
            </a:r>
          </a:p>
          <a:p>
            <a:pPr algn="just" eaLnBrk="1" hangingPunct="1"/>
            <a:r>
              <a:rPr lang="en-US" sz="2000" dirty="0" smtClean="0"/>
              <a:t>Necessary amendments have been made in the Companies Act, 1956 for legitimate recognisation.  </a:t>
            </a:r>
          </a:p>
          <a:p>
            <a:pPr eaLnBrk="1" hangingPunct="1"/>
            <a:endParaRPr lang="en-US" sz="2000" dirty="0" smtClean="0"/>
          </a:p>
          <a:p>
            <a:pPr eaLnBrk="1" hangingPunct="1"/>
            <a:endParaRPr lang="en-US" sz="2000" dirty="0" smtClean="0"/>
          </a:p>
        </p:txBody>
      </p:sp>
      <p:sp>
        <p:nvSpPr>
          <p:cNvPr id="45061" name="Rectangle 5"/>
          <p:cNvSpPr>
            <a:spLocks noGrp="1"/>
          </p:cNvSpPr>
          <p:nvPr>
            <p:ph sz="quarter" idx="3"/>
          </p:nvPr>
        </p:nvSpPr>
        <p:spPr>
          <a:xfrm>
            <a:off x="1143000" y="3124200"/>
            <a:ext cx="4038600" cy="3200400"/>
          </a:xfrm>
        </p:spPr>
        <p:txBody>
          <a:bodyPr>
            <a:normAutofit/>
          </a:bodyPr>
          <a:lstStyle/>
          <a:p>
            <a:pPr marL="365760" indent="-283464" eaLnBrk="1" fontAlgn="auto" hangingPunct="1">
              <a:spcAft>
                <a:spcPts val="0"/>
              </a:spcAft>
              <a:buFont typeface="Wingdings 2"/>
              <a:buChar char=""/>
              <a:defRPr/>
            </a:pPr>
            <a:endParaRPr lang="en-US" sz="2000" dirty="0" smtClean="0"/>
          </a:p>
          <a:p>
            <a:pPr marL="365760" indent="-283464" eaLnBrk="1" fontAlgn="auto" hangingPunct="1">
              <a:spcAft>
                <a:spcPts val="0"/>
              </a:spcAft>
              <a:buFont typeface="Wingdings 2"/>
              <a:buChar char=""/>
              <a:defRPr/>
            </a:pPr>
            <a:endParaRPr lang="en-US" sz="2000" dirty="0" smtClean="0"/>
          </a:p>
          <a:p>
            <a:pPr marL="365760" indent="-283464" eaLnBrk="1" fontAlgn="auto" hangingPunct="1">
              <a:spcAft>
                <a:spcPts val="0"/>
              </a:spcAft>
              <a:buFont typeface="Wingdings 2"/>
              <a:buChar char=""/>
              <a:defRPr/>
            </a:pPr>
            <a:r>
              <a:rPr lang="en-US" sz="2000" dirty="0" smtClean="0"/>
              <a:t>Nothing is declared as sensitive or a secret document</a:t>
            </a:r>
          </a:p>
          <a:p>
            <a:pPr marL="365760" indent="-283464" eaLnBrk="1" fontAlgn="auto" hangingPunct="1">
              <a:spcAft>
                <a:spcPts val="0"/>
              </a:spcAft>
              <a:buFont typeface="Arial" charset="0"/>
              <a:buNone/>
              <a:defRPr/>
            </a:pPr>
            <a:endParaRPr lang="en-US" sz="2000" dirty="0" smtClean="0"/>
          </a:p>
          <a:p>
            <a:pPr marL="365760" indent="-283464" algn="just" eaLnBrk="1" fontAlgn="auto" hangingPunct="1">
              <a:spcAft>
                <a:spcPts val="0"/>
              </a:spcAft>
              <a:buFont typeface="Wingdings 2"/>
              <a:buChar char=""/>
              <a:defRPr/>
            </a:pPr>
            <a:r>
              <a:rPr lang="en-US" sz="2000" dirty="0" smtClean="0"/>
              <a:t>All e-forms filed by companies - can be obtained – certified copies - evidence value –section 610 information </a:t>
            </a:r>
          </a:p>
        </p:txBody>
      </p:sp>
      <p:sp>
        <p:nvSpPr>
          <p:cNvPr id="45062" name="Rectangle 6"/>
          <p:cNvSpPr>
            <a:spLocks noGrp="1"/>
          </p:cNvSpPr>
          <p:nvPr>
            <p:ph sz="quarter" idx="4"/>
          </p:nvPr>
        </p:nvSpPr>
        <p:spPr>
          <a:xfrm>
            <a:off x="4876800" y="4114800"/>
            <a:ext cx="3505200" cy="2362200"/>
          </a:xfrm>
        </p:spPr>
        <p:txBody>
          <a:bodyPr>
            <a:normAutofit lnSpcReduction="10000"/>
          </a:bodyPr>
          <a:lstStyle/>
          <a:p>
            <a:pPr marL="640080" lvl="1" indent="-237744" algn="just" eaLnBrk="1" fontAlgn="auto" hangingPunct="1">
              <a:spcAft>
                <a:spcPts val="0"/>
              </a:spcAft>
              <a:buFont typeface="Verdana"/>
              <a:buChar char="◦"/>
              <a:defRPr/>
            </a:pPr>
            <a:r>
              <a:rPr lang="en-US" sz="1800" b="1" dirty="0" smtClean="0"/>
              <a:t>Absolute freedom to make use of the information for any legitimate purpose</a:t>
            </a:r>
          </a:p>
          <a:p>
            <a:pPr marL="365760" indent="-283464" eaLnBrk="1" fontAlgn="auto" hangingPunct="1">
              <a:spcAft>
                <a:spcPts val="0"/>
              </a:spcAft>
              <a:buFont typeface="Arial" charset="0"/>
              <a:buNone/>
              <a:defRPr/>
            </a:pPr>
            <a:endParaRPr lang="en-US" sz="2000" b="1" dirty="0" smtClean="0"/>
          </a:p>
          <a:p>
            <a:pPr marL="640080" lvl="1" indent="-237744" algn="just" eaLnBrk="1" fontAlgn="auto" hangingPunct="1">
              <a:spcAft>
                <a:spcPts val="0"/>
              </a:spcAft>
              <a:buFont typeface="Verdana"/>
              <a:buChar char="◦"/>
              <a:defRPr/>
            </a:pPr>
            <a:r>
              <a:rPr lang="en-US" sz="1800" b="1" dirty="0" smtClean="0"/>
              <a:t>No copy right on the information made open for the public</a:t>
            </a:r>
          </a:p>
        </p:txBody>
      </p:sp>
      <p:sp>
        <p:nvSpPr>
          <p:cNvPr id="7" name="Date Placeholder 6"/>
          <p:cNvSpPr>
            <a:spLocks noGrp="1"/>
          </p:cNvSpPr>
          <p:nvPr>
            <p:ph type="dt" sz="half" idx="10"/>
          </p:nvPr>
        </p:nvSpPr>
        <p:spPr/>
        <p:txBody>
          <a:bodyPr/>
          <a:lstStyle/>
          <a:p>
            <a:pPr>
              <a:defRPr/>
            </a:pPr>
            <a:fld id="{0B639F99-BCCD-4FF2-92E7-736A7E574943}" type="datetime6">
              <a:rPr lang="en-US" smtClean="0"/>
              <a:pPr>
                <a:defRPr/>
              </a:pPr>
              <a:t>September 13</a:t>
            </a:fld>
            <a:endParaRPr lang="en-US"/>
          </a:p>
        </p:txBody>
      </p:sp>
      <p:sp>
        <p:nvSpPr>
          <p:cNvPr id="8" name="Slide Number Placeholder 7"/>
          <p:cNvSpPr>
            <a:spLocks noGrp="1"/>
          </p:cNvSpPr>
          <p:nvPr>
            <p:ph type="sldNum" sz="quarter" idx="12"/>
          </p:nvPr>
        </p:nvSpPr>
        <p:spPr/>
        <p:txBody>
          <a:bodyPr/>
          <a:lstStyle/>
          <a:p>
            <a:pPr>
              <a:defRPr/>
            </a:pPr>
            <a:fld id="{39FB49D1-F4DA-475C-8675-790A1620FE06}" type="slidenum">
              <a:rPr lang="en-US" smtClean="0"/>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450" y="304800"/>
            <a:ext cx="7499350" cy="1143000"/>
          </a:xfrm>
        </p:spPr>
        <p:txBody>
          <a:bodyPr/>
          <a:lstStyle/>
          <a:p>
            <a:r>
              <a:rPr lang="en-US" dirty="0" smtClean="0"/>
              <a:t>MCA21 “VFO” vs. “BO”-I</a:t>
            </a:r>
            <a:endParaRPr lang="en-US" dirty="0"/>
          </a:p>
        </p:txBody>
      </p:sp>
      <p:sp>
        <p:nvSpPr>
          <p:cNvPr id="3" name="Content Placeholder 2"/>
          <p:cNvSpPr>
            <a:spLocks noGrp="1"/>
          </p:cNvSpPr>
          <p:nvPr>
            <p:ph idx="1"/>
          </p:nvPr>
        </p:nvSpPr>
        <p:spPr/>
        <p:txBody>
          <a:bodyPr>
            <a:normAutofit fontScale="85000" lnSpcReduction="10000"/>
          </a:bodyPr>
          <a:lstStyle/>
          <a:p>
            <a:pPr marL="539750" indent="-457200">
              <a:buNone/>
            </a:pPr>
            <a:r>
              <a:rPr lang="en-US" sz="2400" dirty="0" smtClean="0"/>
              <a:t>“VFO”- Virtual Front Office:  what the stakeholder has in front while accessing the MCA21 portal;  Initially managed by “TCS” which was the service provider for MCA21 under “BOOT”.</a:t>
            </a:r>
          </a:p>
          <a:p>
            <a:pPr marL="539750" indent="-457200">
              <a:buNone/>
            </a:pPr>
            <a:r>
              <a:rPr lang="en-US" sz="2400" dirty="0" smtClean="0"/>
              <a:t>Process:  </a:t>
            </a:r>
          </a:p>
          <a:p>
            <a:pPr marL="539750" indent="-457200" algn="just"/>
            <a:r>
              <a:rPr lang="en-US" sz="2400" dirty="0" smtClean="0"/>
              <a:t>Filing of various documents on line for name availability or for registration of companies or  for filing documents relating to existing companies etc;</a:t>
            </a:r>
          </a:p>
          <a:p>
            <a:pPr marL="539750" indent="-457200" algn="just"/>
            <a:r>
              <a:rPr lang="en-US" sz="2400" dirty="0" smtClean="0"/>
              <a:t>Viewing public documents; making requisition for certified copies;  tracking transaction status and status of approval/ Registration  or rejection</a:t>
            </a:r>
          </a:p>
          <a:p>
            <a:pPr marL="539750" indent="-457200" algn="just"/>
            <a:r>
              <a:rPr lang="en-US" sz="2400" dirty="0" smtClean="0"/>
              <a:t>Lodging investor complaint and tracking the status of redressal of the grievance or outcome thereof</a:t>
            </a:r>
          </a:p>
          <a:p>
            <a:pPr marL="539750" indent="-457200" algn="just">
              <a:buNone/>
            </a:pPr>
            <a:endParaRPr lang="en-US" sz="2400" dirty="0" smtClean="0"/>
          </a:p>
          <a:p>
            <a:pPr marL="539750" indent="-457200">
              <a:buNone/>
            </a:pPr>
            <a:r>
              <a:rPr lang="en-US" sz="2400" dirty="0" smtClean="0"/>
              <a:t>           </a:t>
            </a:r>
          </a:p>
          <a:p>
            <a:pPr>
              <a:buNone/>
            </a:pPr>
            <a:r>
              <a:rPr lang="en-US" sz="2400" dirty="0" smtClean="0"/>
              <a:t> </a:t>
            </a:r>
          </a:p>
          <a:p>
            <a:pPr>
              <a:buNone/>
            </a:pPr>
            <a:endParaRPr lang="en-US" sz="2400" dirty="0"/>
          </a:p>
        </p:txBody>
      </p:sp>
      <p:sp>
        <p:nvSpPr>
          <p:cNvPr id="4" name="Date Placeholder 3"/>
          <p:cNvSpPr>
            <a:spLocks noGrp="1"/>
          </p:cNvSpPr>
          <p:nvPr>
            <p:ph type="dt" sz="half" idx="10"/>
          </p:nvPr>
        </p:nvSpPr>
        <p:spPr/>
        <p:txBody>
          <a:bodyPr/>
          <a:lstStyle/>
          <a:p>
            <a:pPr>
              <a:defRPr/>
            </a:pPr>
            <a:fld id="{604E4FB9-D21D-496E-B85C-FE3B8DA66B6C}" type="datetime6">
              <a:rPr lang="en-US" smtClean="0"/>
              <a:pPr>
                <a:defRPr/>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MCA21 “VFO” vs. “BO”-II</a:t>
            </a:r>
            <a:endParaRPr lang="en-US" dirty="0"/>
          </a:p>
        </p:txBody>
      </p:sp>
      <p:sp>
        <p:nvSpPr>
          <p:cNvPr id="3" name="Content Placeholder 2"/>
          <p:cNvSpPr>
            <a:spLocks noGrp="1"/>
          </p:cNvSpPr>
          <p:nvPr>
            <p:ph idx="1"/>
          </p:nvPr>
        </p:nvSpPr>
        <p:spPr>
          <a:xfrm>
            <a:off x="1435100" y="1143000"/>
            <a:ext cx="7499350" cy="5257800"/>
          </a:xfrm>
        </p:spPr>
        <p:txBody>
          <a:bodyPr>
            <a:normAutofit lnSpcReduction="10000"/>
          </a:bodyPr>
          <a:lstStyle/>
          <a:p>
            <a:pPr algn="just">
              <a:buNone/>
            </a:pPr>
            <a:r>
              <a:rPr lang="en-US" sz="2000" b="1" dirty="0" smtClean="0"/>
              <a:t>“BO” – Back Office: </a:t>
            </a:r>
            <a:r>
              <a:rPr lang="en-US" sz="2000" dirty="0" smtClean="0"/>
              <a:t> what the employees of ROC offices have in front while accessing the MCA21 portal for the purpose of attending the documents assigned to them through FIFO;</a:t>
            </a:r>
          </a:p>
          <a:p>
            <a:pPr algn="just">
              <a:buNone/>
            </a:pPr>
            <a:r>
              <a:rPr lang="en-US" sz="2000" dirty="0" smtClean="0"/>
              <a:t>Process: </a:t>
            </a:r>
          </a:p>
          <a:p>
            <a:pPr algn="just"/>
            <a:r>
              <a:rPr lang="en-US" sz="2000" dirty="0" smtClean="0"/>
              <a:t> Dynamic routing of documents that have been electronically filed to the concerned official  within MCA  based on the type of service request as per Electronic Work flow system to support speed and certainty in service delivery for registration/ approvals OR rejections;</a:t>
            </a:r>
          </a:p>
          <a:p>
            <a:pPr algn="just"/>
            <a:r>
              <a:rPr lang="en-US" sz="2000" dirty="0" smtClean="0"/>
              <a:t>Approval of documents – Automatic transfer to   Electronic Record Room – Storing of records through ICTs support –Limit is cyberspace;</a:t>
            </a:r>
          </a:p>
          <a:p>
            <a:pPr algn="just"/>
            <a:r>
              <a:rPr lang="en-US" sz="2000" dirty="0" smtClean="0"/>
              <a:t> Ever enhancing transparency of  office notes of approvals/ rejections; Easy Identification of defaults and defaulters;  Strict compliance management and launching prosecutions; quicker responses to investor grievances ;and alert services</a:t>
            </a:r>
          </a:p>
          <a:p>
            <a:pPr algn="just"/>
            <a:endParaRPr lang="en-US" sz="2000" dirty="0" smtClean="0"/>
          </a:p>
          <a:p>
            <a:pPr algn="just"/>
            <a:endParaRPr lang="en-US" sz="2000" dirty="0" smtClean="0"/>
          </a:p>
          <a:p>
            <a:pPr algn="just">
              <a:buNone/>
            </a:pPr>
            <a:endParaRPr lang="en-US" sz="2400" dirty="0"/>
          </a:p>
        </p:txBody>
      </p:sp>
      <p:sp>
        <p:nvSpPr>
          <p:cNvPr id="4" name="Date Placeholder 3"/>
          <p:cNvSpPr>
            <a:spLocks noGrp="1"/>
          </p:cNvSpPr>
          <p:nvPr>
            <p:ph type="dt" sz="half" idx="10"/>
          </p:nvPr>
        </p:nvSpPr>
        <p:spPr/>
        <p:txBody>
          <a:bodyPr/>
          <a:lstStyle/>
          <a:p>
            <a:pPr>
              <a:defRPr/>
            </a:pPr>
            <a:fld id="{BB7C7607-B13F-4C6A-909C-A71CFE6B1F31}" type="datetime6">
              <a:rPr lang="en-US" smtClean="0"/>
              <a:pPr>
                <a:defRPr/>
              </a:pPr>
              <a:t>September 13</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a:xfrm>
            <a:off x="1066800" y="274638"/>
            <a:ext cx="8229600" cy="1143000"/>
          </a:xfrm>
        </p:spPr>
        <p:txBody>
          <a:bodyPr/>
          <a:lstStyle/>
          <a:p>
            <a:pPr eaLnBrk="1" fontAlgn="auto" hangingPunct="1">
              <a:spcAft>
                <a:spcPts val="0"/>
              </a:spcAft>
              <a:defRPr/>
            </a:pPr>
            <a:r>
              <a:rPr lang="en-US" sz="2800" dirty="0" smtClean="0">
                <a:solidFill>
                  <a:schemeClr val="tx2">
                    <a:satMod val="130000"/>
                  </a:schemeClr>
                </a:solidFill>
              </a:rPr>
              <a:t>MCA 21 – An absolute (statutory) accessibility to all records of companies</a:t>
            </a:r>
          </a:p>
        </p:txBody>
      </p:sp>
      <p:graphicFrame>
        <p:nvGraphicFramePr>
          <p:cNvPr id="2" name="Diagram 1"/>
          <p:cNvGraphicFramePr/>
          <p:nvPr/>
        </p:nvGraphicFramePr>
        <p:xfrm>
          <a:off x="1219200" y="1600200"/>
          <a:ext cx="78486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Date Placeholder 3"/>
          <p:cNvSpPr>
            <a:spLocks noGrp="1"/>
          </p:cNvSpPr>
          <p:nvPr>
            <p:ph type="dt" sz="half" idx="10"/>
          </p:nvPr>
        </p:nvSpPr>
        <p:spPr/>
        <p:txBody>
          <a:bodyPr/>
          <a:lstStyle/>
          <a:p>
            <a:pPr>
              <a:defRPr/>
            </a:pPr>
            <a:fld id="{45DEE6A6-6E7C-444F-BAB5-B3C1927384B0}" type="datetime6">
              <a:rPr lang="en-US" smtClean="0"/>
              <a:pPr>
                <a:defRPr/>
              </a:pPr>
              <a:t>September 13</a:t>
            </a:fld>
            <a:endParaRPr lang="en-US"/>
          </a:p>
        </p:txBody>
      </p:sp>
      <p:sp>
        <p:nvSpPr>
          <p:cNvPr id="1039" name="Rectangle 14"/>
          <p:cNvSpPr>
            <a:spLocks noChangeArrowheads="1"/>
          </p:cNvSpPr>
          <p:nvPr/>
        </p:nvSpPr>
        <p:spPr bwMode="auto">
          <a:xfrm>
            <a:off x="3425825" y="3246438"/>
            <a:ext cx="184150" cy="366712"/>
          </a:xfrm>
          <a:prstGeom prst="rect">
            <a:avLst/>
          </a:prstGeom>
          <a:noFill/>
          <a:ln w="9525">
            <a:noFill/>
            <a:miter lim="800000"/>
            <a:headEnd/>
            <a:tailEnd/>
          </a:ln>
        </p:spPr>
        <p:txBody>
          <a:bodyPr wrap="none">
            <a:spAutoFit/>
          </a:bodyPr>
          <a:lstStyle/>
          <a:p>
            <a:pPr eaLnBrk="0" hangingPunct="0"/>
            <a:endParaRPr lang="en-US"/>
          </a:p>
        </p:txBody>
      </p:sp>
      <p:sp>
        <p:nvSpPr>
          <p:cNvPr id="6" name="Slide Number Placeholder 5"/>
          <p:cNvSpPr>
            <a:spLocks noGrp="1"/>
          </p:cNvSpPr>
          <p:nvPr>
            <p:ph type="sldNum" sz="quarter" idx="12"/>
          </p:nvPr>
        </p:nvSpPr>
        <p:spPr/>
        <p:txBody>
          <a:bodyPr/>
          <a:lstStyle/>
          <a:p>
            <a:pPr>
              <a:defRPr/>
            </a:pPr>
            <a:fld id="{4B3068B5-DBEF-4D98-8291-E65674214E27}" type="slidenum">
              <a:rPr lang="en-US" smtClean="0"/>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a:xfrm>
            <a:off x="2330450" y="274638"/>
            <a:ext cx="6432550" cy="1143000"/>
          </a:xfrm>
        </p:spPr>
        <p:txBody>
          <a:bodyPr>
            <a:normAutofit fontScale="90000"/>
          </a:bodyPr>
          <a:lstStyle/>
          <a:p>
            <a:pPr eaLnBrk="1" fontAlgn="auto" hangingPunct="1">
              <a:spcAft>
                <a:spcPts val="0"/>
              </a:spcAft>
              <a:defRPr/>
            </a:pPr>
            <a:r>
              <a:rPr lang="en-US" dirty="0" smtClean="0">
                <a:solidFill>
                  <a:schemeClr val="tx2">
                    <a:satMod val="130000"/>
                  </a:schemeClr>
                </a:solidFill>
              </a:rPr>
              <a:t>Electronic Registry- An Unlimited Space</a:t>
            </a:r>
          </a:p>
        </p:txBody>
      </p:sp>
      <p:sp>
        <p:nvSpPr>
          <p:cNvPr id="25603" name="Rectangle 3"/>
          <p:cNvSpPr>
            <a:spLocks noGrp="1"/>
          </p:cNvSpPr>
          <p:nvPr>
            <p:ph idx="1"/>
          </p:nvPr>
        </p:nvSpPr>
        <p:spPr/>
        <p:txBody>
          <a:bodyPr/>
          <a:lstStyle/>
          <a:p>
            <a:pPr eaLnBrk="1" hangingPunct="1">
              <a:lnSpc>
                <a:spcPct val="90000"/>
              </a:lnSpc>
            </a:pPr>
            <a:r>
              <a:rPr lang="en-US" sz="2000" dirty="0" smtClean="0"/>
              <a:t>Electronic filing adds to the legacy documents in seamless manner </a:t>
            </a:r>
          </a:p>
          <a:p>
            <a:pPr eaLnBrk="1" hangingPunct="1">
              <a:lnSpc>
                <a:spcPct val="90000"/>
              </a:lnSpc>
              <a:buFont typeface="Arial" charset="0"/>
              <a:buNone/>
            </a:pPr>
            <a:endParaRPr lang="en-US" sz="2000" dirty="0" smtClean="0"/>
          </a:p>
          <a:p>
            <a:pPr eaLnBrk="1" hangingPunct="1">
              <a:lnSpc>
                <a:spcPct val="90000"/>
              </a:lnSpc>
            </a:pPr>
            <a:r>
              <a:rPr lang="en-US" sz="2000" dirty="0" smtClean="0"/>
              <a:t>Data repository of MCA at present contains data in two formats:</a:t>
            </a:r>
          </a:p>
          <a:p>
            <a:pPr eaLnBrk="1" hangingPunct="1">
              <a:lnSpc>
                <a:spcPct val="90000"/>
              </a:lnSpc>
              <a:buFont typeface="Arial" charset="0"/>
              <a:buNone/>
            </a:pPr>
            <a:endParaRPr lang="en-US" sz="2000" dirty="0" smtClean="0"/>
          </a:p>
          <a:p>
            <a:pPr algn="just" eaLnBrk="1" hangingPunct="1">
              <a:lnSpc>
                <a:spcPct val="90000"/>
              </a:lnSpc>
              <a:buFont typeface="Arial" charset="0"/>
              <a:buNone/>
            </a:pPr>
            <a:r>
              <a:rPr lang="en-US" sz="2000" dirty="0" smtClean="0"/>
              <a:t>• Company data in electronic forms through which structured data for  analysis is readily available.</a:t>
            </a:r>
          </a:p>
          <a:p>
            <a:pPr eaLnBrk="1" hangingPunct="1">
              <a:lnSpc>
                <a:spcPct val="90000"/>
              </a:lnSpc>
              <a:buFont typeface="Arial" charset="0"/>
              <a:buNone/>
            </a:pPr>
            <a:endParaRPr lang="en-US" sz="2000" dirty="0" smtClean="0"/>
          </a:p>
          <a:p>
            <a:pPr algn="just" eaLnBrk="1" hangingPunct="1">
              <a:lnSpc>
                <a:spcPct val="90000"/>
              </a:lnSpc>
              <a:buFont typeface="Arial" charset="0"/>
              <a:buNone/>
            </a:pPr>
            <a:r>
              <a:rPr lang="en-US" sz="2000" dirty="0" smtClean="0"/>
              <a:t>• Company data in scanned documents filed along with e-forms     containing unstructured data which needs further technology to convert it to structured data for further analysis.</a:t>
            </a:r>
          </a:p>
        </p:txBody>
      </p:sp>
      <p:sp>
        <p:nvSpPr>
          <p:cNvPr id="5" name="Date Placeholder 3"/>
          <p:cNvSpPr>
            <a:spLocks noGrp="1"/>
          </p:cNvSpPr>
          <p:nvPr>
            <p:ph type="dt" sz="half" idx="10"/>
          </p:nvPr>
        </p:nvSpPr>
        <p:spPr/>
        <p:txBody>
          <a:bodyPr/>
          <a:lstStyle/>
          <a:p>
            <a:pPr>
              <a:defRPr/>
            </a:pPr>
            <a:fld id="{2234BA67-AC20-45B3-AD59-876796448EE1}" type="datetime6">
              <a:rPr lang="en-US" smtClean="0"/>
              <a:pPr>
                <a:defRPr/>
              </a:pPr>
              <a:t>September 13</a:t>
            </a:fld>
            <a:endParaRPr lang="en-US"/>
          </a:p>
        </p:txBody>
      </p:sp>
      <p:pic>
        <p:nvPicPr>
          <p:cNvPr id="25605" name="Picture 5" descr="mca21logo">
            <a:hlinkClick r:id="rId2" tooltip="MCA21 eServices"/>
          </p:cNvPr>
          <p:cNvPicPr>
            <a:picLocks noChangeAspect="1" noChangeArrowheads="1"/>
          </p:cNvPicPr>
          <p:nvPr/>
        </p:nvPicPr>
        <p:blipFill>
          <a:blip r:embed="rId3" cstate="print"/>
          <a:srcRect/>
          <a:stretch>
            <a:fillRect/>
          </a:stretch>
        </p:blipFill>
        <p:spPr bwMode="auto">
          <a:xfrm>
            <a:off x="1066800" y="152400"/>
            <a:ext cx="942975" cy="3429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a:xfrm>
            <a:off x="1066800" y="274638"/>
            <a:ext cx="8229600" cy="1143000"/>
          </a:xfrm>
        </p:spPr>
        <p:txBody>
          <a:bodyPr>
            <a:normAutofit/>
          </a:bodyPr>
          <a:lstStyle/>
          <a:p>
            <a:pPr eaLnBrk="1" fontAlgn="auto" hangingPunct="1">
              <a:spcAft>
                <a:spcPts val="0"/>
              </a:spcAft>
              <a:defRPr/>
            </a:pPr>
            <a:r>
              <a:rPr lang="en-US" dirty="0" smtClean="0">
                <a:solidFill>
                  <a:schemeClr val="tx2">
                    <a:satMod val="130000"/>
                  </a:schemeClr>
                </a:solidFill>
              </a:rPr>
              <a:t>Validation of   MCA 21 Data</a:t>
            </a:r>
          </a:p>
        </p:txBody>
      </p:sp>
      <p:graphicFrame>
        <p:nvGraphicFramePr>
          <p:cNvPr id="2" name="Diagram 1"/>
          <p:cNvGraphicFramePr/>
          <p:nvPr/>
        </p:nvGraphicFramePr>
        <p:xfrm>
          <a:off x="914400" y="1524000"/>
          <a:ext cx="82296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pPr>
              <a:defRPr/>
            </a:pPr>
            <a:fld id="{3FAB1C20-C204-4B0B-A9B6-4B7B888F8C33}" type="datetime6">
              <a:rPr lang="en-US" smtClean="0"/>
              <a:pPr>
                <a:defRPr/>
              </a:pPr>
              <a:t>September 13</a:t>
            </a:fld>
            <a:endParaRPr lang="en-US"/>
          </a:p>
        </p:txBody>
      </p:sp>
      <p:sp>
        <p:nvSpPr>
          <p:cNvPr id="5" name="Slide Number Placeholder 4"/>
          <p:cNvSpPr>
            <a:spLocks noGrp="1"/>
          </p:cNvSpPr>
          <p:nvPr>
            <p:ph type="sldNum" sz="quarter" idx="12"/>
          </p:nvPr>
        </p:nvSpPr>
        <p:spPr/>
        <p:txBody>
          <a:bodyPr/>
          <a:lstStyle/>
          <a:p>
            <a:pPr>
              <a:defRPr/>
            </a:pPr>
            <a:fld id="{4B3068B5-DBEF-4D98-8291-E65674214E27}" type="slidenum">
              <a:rPr lang="en-US" smtClean="0"/>
              <a:pPr>
                <a:defRPr/>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p:txBody>
          <a:bodyPr/>
          <a:lstStyle/>
          <a:p>
            <a:pPr eaLnBrk="1" fontAlgn="auto" hangingPunct="1">
              <a:spcAft>
                <a:spcPts val="0"/>
              </a:spcAft>
              <a:defRPr/>
            </a:pPr>
            <a:r>
              <a:rPr lang="en-US" sz="3200" dirty="0" smtClean="0">
                <a:solidFill>
                  <a:schemeClr val="tx2">
                    <a:satMod val="130000"/>
                  </a:schemeClr>
                </a:solidFill>
              </a:rPr>
              <a:t>Management Information </a:t>
            </a:r>
            <a:r>
              <a:rPr lang="en-US" sz="3200" dirty="0" smtClean="0"/>
              <a:t>S</a:t>
            </a:r>
            <a:r>
              <a:rPr lang="en-US" sz="3200" dirty="0" smtClean="0">
                <a:solidFill>
                  <a:schemeClr val="tx2">
                    <a:satMod val="130000"/>
                  </a:schemeClr>
                </a:solidFill>
              </a:rPr>
              <a:t>ystem for  MCA21 Data</a:t>
            </a:r>
          </a:p>
        </p:txBody>
      </p:sp>
      <p:sp>
        <p:nvSpPr>
          <p:cNvPr id="26627" name="Rectangle 3"/>
          <p:cNvSpPr>
            <a:spLocks noGrp="1"/>
          </p:cNvSpPr>
          <p:nvPr>
            <p:ph idx="1"/>
          </p:nvPr>
        </p:nvSpPr>
        <p:spPr/>
        <p:txBody>
          <a:bodyPr/>
          <a:lstStyle/>
          <a:p>
            <a:pPr algn="just" eaLnBrk="1" hangingPunct="1">
              <a:lnSpc>
                <a:spcPct val="80000"/>
              </a:lnSpc>
              <a:buFont typeface="Arial" charset="0"/>
              <a:buNone/>
            </a:pPr>
            <a:r>
              <a:rPr lang="en-US" sz="2000" dirty="0" smtClean="0"/>
              <a:t>	The management information system for MCA21 data has been designed from two perspectives:</a:t>
            </a:r>
          </a:p>
          <a:p>
            <a:pPr eaLnBrk="1" hangingPunct="1">
              <a:lnSpc>
                <a:spcPct val="80000"/>
              </a:lnSpc>
              <a:buFont typeface="Arial" charset="0"/>
              <a:buNone/>
            </a:pPr>
            <a:endParaRPr lang="en-US" sz="2000" dirty="0" smtClean="0"/>
          </a:p>
          <a:p>
            <a:pPr algn="just" eaLnBrk="1" hangingPunct="1">
              <a:lnSpc>
                <a:spcPct val="80000"/>
              </a:lnSpc>
              <a:buFont typeface="Arial" charset="0"/>
              <a:buNone/>
            </a:pPr>
            <a:r>
              <a:rPr lang="en-US" sz="2000" dirty="0" smtClean="0"/>
              <a:t>• Functional and operational i.e. information required for day to day functioning of Back office and for effective delivery of services and</a:t>
            </a:r>
          </a:p>
          <a:p>
            <a:pPr eaLnBrk="1" hangingPunct="1">
              <a:lnSpc>
                <a:spcPct val="80000"/>
              </a:lnSpc>
              <a:buFont typeface="Arial" charset="0"/>
              <a:buNone/>
            </a:pPr>
            <a:endParaRPr lang="en-US" sz="2000" dirty="0" smtClean="0"/>
          </a:p>
          <a:p>
            <a:pPr algn="just" eaLnBrk="1" hangingPunct="1">
              <a:lnSpc>
                <a:spcPct val="80000"/>
              </a:lnSpc>
              <a:buFont typeface="Arial" charset="0"/>
              <a:buNone/>
            </a:pPr>
            <a:r>
              <a:rPr lang="en-US" sz="2000" dirty="0" smtClean="0"/>
              <a:t>• Knowledge management and data mining i.e. information on corporate sector required for analysis, reporting, research, policy formulation etc.</a:t>
            </a:r>
          </a:p>
          <a:p>
            <a:pPr eaLnBrk="1" hangingPunct="1">
              <a:lnSpc>
                <a:spcPct val="80000"/>
              </a:lnSpc>
              <a:buFont typeface="Arial" charset="0"/>
              <a:buNone/>
            </a:pPr>
            <a:r>
              <a:rPr lang="en-US" sz="2000" dirty="0" smtClean="0"/>
              <a:t> </a:t>
            </a:r>
          </a:p>
          <a:p>
            <a:pPr algn="just" eaLnBrk="1" hangingPunct="1">
              <a:lnSpc>
                <a:spcPct val="80000"/>
              </a:lnSpc>
              <a:buFont typeface="Arial" charset="0"/>
              <a:buNone/>
            </a:pPr>
            <a:r>
              <a:rPr lang="en-US" sz="2000" dirty="0" smtClean="0"/>
              <a:t>    - MIS reports are available in the Back Office Portal for the internal management and functioning of offices which can be accessed by the respective officers through Digital Certificate only.</a:t>
            </a:r>
          </a:p>
        </p:txBody>
      </p:sp>
      <p:sp>
        <p:nvSpPr>
          <p:cNvPr id="4" name="Date Placeholder 3"/>
          <p:cNvSpPr>
            <a:spLocks noGrp="1"/>
          </p:cNvSpPr>
          <p:nvPr>
            <p:ph type="dt" sz="half" idx="10"/>
          </p:nvPr>
        </p:nvSpPr>
        <p:spPr/>
        <p:txBody>
          <a:bodyPr/>
          <a:lstStyle/>
          <a:p>
            <a:pPr>
              <a:defRPr/>
            </a:pPr>
            <a:fld id="{9609CC62-ADBB-4DEB-BDC7-C3361D5F6755}" type="datetime6">
              <a:rPr lang="en-US" smtClean="0"/>
              <a:pPr>
                <a:defRPr/>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What is ‘</a:t>
            </a:r>
            <a:r>
              <a:rPr lang="en-US" u="sng" dirty="0" smtClean="0"/>
              <a:t>Process</a:t>
            </a:r>
            <a:r>
              <a:rPr lang="en-US" dirty="0" smtClean="0"/>
              <a:t>’ ?</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lgn="just">
              <a:buNone/>
            </a:pPr>
            <a:r>
              <a:rPr lang="en-US" b="1" dirty="0" smtClean="0"/>
              <a:t>    </a:t>
            </a:r>
            <a:r>
              <a:rPr lang="en-US" dirty="0" smtClean="0"/>
              <a:t>A specific ordering of work activities across time and space, with a beginning, an end, and clearly identified inputs and outputs: a structure of action.</a:t>
            </a:r>
          </a:p>
          <a:p>
            <a:pPr algn="just">
              <a:buNone/>
            </a:pPr>
            <a:r>
              <a:rPr lang="en-US" dirty="0" smtClean="0"/>
              <a:t>                                                    		</a:t>
            </a:r>
            <a:r>
              <a:rPr lang="en-US" b="1" dirty="0" smtClean="0"/>
              <a:t>				(Davenport, 1993).</a:t>
            </a:r>
            <a:endParaRPr lang="en-US" dirty="0" smtClean="0"/>
          </a:p>
          <a:p>
            <a:endParaRPr lang="en-US" dirty="0"/>
          </a:p>
        </p:txBody>
      </p:sp>
      <p:sp>
        <p:nvSpPr>
          <p:cNvPr id="4" name="Date Placeholder 3"/>
          <p:cNvSpPr>
            <a:spLocks noGrp="1"/>
          </p:cNvSpPr>
          <p:nvPr>
            <p:ph type="dt" sz="half" idx="10"/>
          </p:nvPr>
        </p:nvSpPr>
        <p:spPr/>
        <p:txBody>
          <a:bodyPr/>
          <a:lstStyle/>
          <a:p>
            <a:fld id="{59D0AECE-C8EB-4E18-8871-0FFC198E9801}"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a:lstStyle/>
          <a:p>
            <a:pPr eaLnBrk="1" fontAlgn="auto" hangingPunct="1">
              <a:spcAft>
                <a:spcPts val="0"/>
              </a:spcAft>
              <a:defRPr/>
            </a:pPr>
            <a:r>
              <a:rPr lang="en-US" smtClean="0">
                <a:solidFill>
                  <a:schemeClr val="tx2">
                    <a:satMod val="130000"/>
                  </a:schemeClr>
                </a:solidFill>
              </a:rPr>
              <a:t>MCA 21 Data Mining</a:t>
            </a:r>
          </a:p>
        </p:txBody>
      </p:sp>
      <p:sp>
        <p:nvSpPr>
          <p:cNvPr id="43011" name="Rectangle 3"/>
          <p:cNvSpPr>
            <a:spLocks noGrp="1"/>
          </p:cNvSpPr>
          <p:nvPr>
            <p:ph idx="1"/>
          </p:nvPr>
        </p:nvSpPr>
        <p:spPr>
          <a:xfrm>
            <a:off x="1435608" y="1447800"/>
            <a:ext cx="7498080" cy="5257800"/>
          </a:xfrm>
        </p:spPr>
        <p:txBody>
          <a:bodyPr>
            <a:normAutofit fontScale="25000" lnSpcReduction="20000"/>
          </a:bodyPr>
          <a:lstStyle/>
          <a:p>
            <a:pPr marL="365760" indent="-283464" eaLnBrk="1" fontAlgn="auto" hangingPunct="1">
              <a:lnSpc>
                <a:spcPct val="120000"/>
              </a:lnSpc>
              <a:spcAft>
                <a:spcPts val="0"/>
              </a:spcAft>
              <a:buFont typeface="Wingdings 2"/>
              <a:buChar char=""/>
              <a:defRPr/>
            </a:pPr>
            <a:r>
              <a:rPr lang="en-US" sz="6400" dirty="0" smtClean="0"/>
              <a:t>Data processed from MCA 21 portal can be accessed both electronic and physical mode .Online inspection of documents both e-forms and scanned documents as attachments thereto and downloading of the documents etc.</a:t>
            </a:r>
          </a:p>
          <a:p>
            <a:pPr marL="365760" indent="-283464" eaLnBrk="1" fontAlgn="auto" hangingPunct="1">
              <a:lnSpc>
                <a:spcPct val="120000"/>
              </a:lnSpc>
              <a:spcAft>
                <a:spcPts val="0"/>
              </a:spcAft>
              <a:buFont typeface="Arial" charset="0"/>
              <a:buNone/>
              <a:defRPr/>
            </a:pPr>
            <a:endParaRPr lang="en-US" sz="6400" dirty="0" smtClean="0"/>
          </a:p>
          <a:p>
            <a:pPr marL="365760" indent="-283464" eaLnBrk="1" fontAlgn="auto" hangingPunct="1">
              <a:lnSpc>
                <a:spcPct val="120000"/>
              </a:lnSpc>
              <a:spcAft>
                <a:spcPts val="0"/>
              </a:spcAft>
              <a:buFont typeface="Arial" charset="0"/>
              <a:buNone/>
              <a:defRPr/>
            </a:pPr>
            <a:r>
              <a:rPr lang="en-US" sz="6400" b="1" i="1" dirty="0" smtClean="0"/>
              <a:t>	The Compendium “Corporate India 2009” released by Her Excellency, the President of India, during the concluding day of “India Corporate Week, 2009” held on December, 21, 2009 is based on the theme of Corporate India and inclusive growth.</a:t>
            </a:r>
          </a:p>
          <a:p>
            <a:pPr marL="365760" indent="-283464" algn="just" eaLnBrk="1" fontAlgn="auto" hangingPunct="1">
              <a:lnSpc>
                <a:spcPct val="120000"/>
              </a:lnSpc>
              <a:spcAft>
                <a:spcPts val="0"/>
              </a:spcAft>
              <a:buFont typeface="Arial" charset="0"/>
              <a:buNone/>
              <a:defRPr/>
            </a:pPr>
            <a:r>
              <a:rPr lang="en-US" sz="6400" dirty="0" smtClean="0"/>
              <a:t>	The compendium throws light on the performance of Indian Corporate Sector in the year of Global Financial crisis, Evolution and principles of Corporate Governance, sustainable Indian Business, Glimpse of initiatives of Corporate Social Responsibility, Performance of SMEs, Corporate and rural India synergy, evolution and growth of stock markets in India, mobilization of investors to invest wisely in financial markets and role of professional institutes (ICAI, ICSI and ICWAI)in facilitating the Corporate sector</a:t>
            </a:r>
          </a:p>
          <a:p>
            <a:pPr marL="365760" indent="-283464" algn="just" eaLnBrk="1" fontAlgn="auto" hangingPunct="1">
              <a:lnSpc>
                <a:spcPct val="120000"/>
              </a:lnSpc>
              <a:spcAft>
                <a:spcPts val="0"/>
              </a:spcAft>
              <a:buFont typeface="Wingdings 2"/>
              <a:buChar char=""/>
              <a:defRPr/>
            </a:pPr>
            <a:r>
              <a:rPr lang="en-US" sz="8000" dirty="0" smtClean="0"/>
              <a:t> Technical Series of Reports – Statistical Directory on Corporate Sector – released form time to time to cover one topic or particular topics  apart from Annual Reports</a:t>
            </a:r>
          </a:p>
          <a:p>
            <a:pPr marL="365760" indent="-283464" algn="just" eaLnBrk="1" fontAlgn="auto" hangingPunct="1">
              <a:lnSpc>
                <a:spcPct val="120000"/>
              </a:lnSpc>
              <a:spcAft>
                <a:spcPts val="0"/>
              </a:spcAft>
              <a:buFont typeface="Wingdings 2"/>
              <a:buChar char=""/>
              <a:defRPr/>
            </a:pPr>
            <a:endParaRPr lang="en-US" sz="4200" dirty="0" smtClean="0"/>
          </a:p>
          <a:p>
            <a:pPr marL="365760" indent="-283464" algn="just" eaLnBrk="1" fontAlgn="auto" hangingPunct="1">
              <a:lnSpc>
                <a:spcPct val="120000"/>
              </a:lnSpc>
              <a:spcAft>
                <a:spcPts val="0"/>
              </a:spcAft>
              <a:buFont typeface="Arial" charset="0"/>
              <a:buNone/>
              <a:defRPr/>
            </a:pPr>
            <a:r>
              <a:rPr lang="en-US" sz="4200" dirty="0" smtClean="0"/>
              <a:t>	</a:t>
            </a:r>
            <a:r>
              <a:rPr lang="en-US" sz="800" dirty="0" smtClean="0"/>
              <a:t>																														</a:t>
            </a:r>
          </a:p>
          <a:p>
            <a:pPr marL="365760" indent="-283464" algn="just" eaLnBrk="1" fontAlgn="auto" hangingPunct="1">
              <a:lnSpc>
                <a:spcPct val="80000"/>
              </a:lnSpc>
              <a:spcAft>
                <a:spcPts val="0"/>
              </a:spcAft>
              <a:buFont typeface="Wingdings 2"/>
              <a:buChar char=""/>
              <a:defRPr/>
            </a:pPr>
            <a:endParaRPr lang="en-US" sz="800" dirty="0" smtClean="0"/>
          </a:p>
        </p:txBody>
      </p:sp>
      <p:sp>
        <p:nvSpPr>
          <p:cNvPr id="5" name="Date Placeholder 3"/>
          <p:cNvSpPr>
            <a:spLocks noGrp="1"/>
          </p:cNvSpPr>
          <p:nvPr>
            <p:ph type="dt" sz="half" idx="10"/>
          </p:nvPr>
        </p:nvSpPr>
        <p:spPr/>
        <p:txBody>
          <a:bodyPr/>
          <a:lstStyle/>
          <a:p>
            <a:pPr>
              <a:defRPr/>
            </a:pPr>
            <a:fld id="{037200BF-0924-4A96-8CE6-8F4F91D73443}" type="datetime6">
              <a:rPr lang="en-US" smtClean="0"/>
              <a:pPr>
                <a:defRPr/>
              </a:pPr>
              <a:t>September 13</a:t>
            </a:fld>
            <a:endParaRPr lang="en-US"/>
          </a:p>
        </p:txBody>
      </p:sp>
      <p:pic>
        <p:nvPicPr>
          <p:cNvPr id="29701" name="Picture 4" descr="mca21logo">
            <a:hlinkClick r:id="rId2" tooltip="MCA21 eServices"/>
          </p:cNvPr>
          <p:cNvPicPr>
            <a:picLocks noChangeAspect="1" noChangeArrowheads="1"/>
          </p:cNvPicPr>
          <p:nvPr/>
        </p:nvPicPr>
        <p:blipFill>
          <a:blip r:embed="rId3" cstate="print"/>
          <a:srcRect/>
          <a:stretch>
            <a:fillRect/>
          </a:stretch>
        </p:blipFill>
        <p:spPr bwMode="auto">
          <a:xfrm>
            <a:off x="685800" y="533400"/>
            <a:ext cx="942975" cy="6477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p:txBody>
          <a:bodyPr/>
          <a:lstStyle/>
          <a:p>
            <a:pPr eaLnBrk="1" fontAlgn="auto" hangingPunct="1">
              <a:spcAft>
                <a:spcPts val="0"/>
              </a:spcAft>
              <a:defRPr/>
            </a:pPr>
            <a:r>
              <a:rPr lang="en-US" smtClean="0">
                <a:solidFill>
                  <a:schemeClr val="tx2">
                    <a:satMod val="130000"/>
                  </a:schemeClr>
                </a:solidFill>
              </a:rPr>
              <a:t>MCA 21 Data Base helps what?</a:t>
            </a:r>
          </a:p>
        </p:txBody>
      </p:sp>
      <p:sp>
        <p:nvSpPr>
          <p:cNvPr id="30723" name="Rectangle 3"/>
          <p:cNvSpPr>
            <a:spLocks noGrp="1"/>
          </p:cNvSpPr>
          <p:nvPr>
            <p:ph idx="1"/>
          </p:nvPr>
        </p:nvSpPr>
        <p:spPr/>
        <p:txBody>
          <a:bodyPr/>
          <a:lstStyle/>
          <a:p>
            <a:pPr eaLnBrk="1" hangingPunct="1">
              <a:lnSpc>
                <a:spcPct val="90000"/>
              </a:lnSpc>
            </a:pPr>
            <a:r>
              <a:rPr lang="en-US" sz="2800" smtClean="0"/>
              <a:t>Financial Statement Frauds (FSFs) can be detected</a:t>
            </a:r>
          </a:p>
          <a:p>
            <a:pPr eaLnBrk="1" hangingPunct="1">
              <a:lnSpc>
                <a:spcPct val="90000"/>
              </a:lnSpc>
            </a:pPr>
            <a:r>
              <a:rPr lang="en-US" sz="2800" smtClean="0"/>
              <a:t>Potential vanishing  or defaulting companies can be identified in advance;</a:t>
            </a:r>
          </a:p>
          <a:p>
            <a:pPr eaLnBrk="1" hangingPunct="1">
              <a:lnSpc>
                <a:spcPct val="90000"/>
              </a:lnSpc>
            </a:pPr>
            <a:r>
              <a:rPr lang="en-US" sz="2800" smtClean="0"/>
              <a:t>Investment decisions can be taken comfortably;</a:t>
            </a:r>
          </a:p>
          <a:p>
            <a:pPr eaLnBrk="1" hangingPunct="1">
              <a:lnSpc>
                <a:spcPct val="90000"/>
              </a:lnSpc>
            </a:pPr>
            <a:r>
              <a:rPr lang="en-US" sz="2800" smtClean="0"/>
              <a:t>Instant reporting is made easy;</a:t>
            </a:r>
          </a:p>
          <a:p>
            <a:pPr eaLnBrk="1" hangingPunct="1">
              <a:lnSpc>
                <a:spcPct val="90000"/>
              </a:lnSpc>
            </a:pPr>
            <a:r>
              <a:rPr lang="en-US" sz="2800" smtClean="0"/>
              <a:t>Analytical reports can be made;</a:t>
            </a:r>
          </a:p>
          <a:p>
            <a:pPr eaLnBrk="1" hangingPunct="1">
              <a:lnSpc>
                <a:spcPct val="90000"/>
              </a:lnSpc>
            </a:pPr>
            <a:r>
              <a:rPr lang="en-US" sz="2800" smtClean="0"/>
              <a:t>Comparative analysis of financial statements can be worked out;</a:t>
            </a:r>
          </a:p>
          <a:p>
            <a:pPr eaLnBrk="1" hangingPunct="1">
              <a:lnSpc>
                <a:spcPct val="90000"/>
              </a:lnSpc>
            </a:pPr>
            <a:r>
              <a:rPr lang="en-US" sz="2800" smtClean="0"/>
              <a:t> Omnibus data for academic and research  purpose and so on and so forth.</a:t>
            </a:r>
          </a:p>
        </p:txBody>
      </p:sp>
      <p:sp>
        <p:nvSpPr>
          <p:cNvPr id="4" name="Date Placeholder 3"/>
          <p:cNvSpPr>
            <a:spLocks noGrp="1"/>
          </p:cNvSpPr>
          <p:nvPr>
            <p:ph type="dt" sz="half" idx="10"/>
          </p:nvPr>
        </p:nvSpPr>
        <p:spPr/>
        <p:txBody>
          <a:bodyPr/>
          <a:lstStyle/>
          <a:p>
            <a:pPr>
              <a:defRPr/>
            </a:pPr>
            <a:fld id="{3C1A0B4E-1138-4E7B-97C8-3A0FF66ADDE1}" type="datetime6">
              <a:rPr lang="en-US" smtClean="0"/>
              <a:pPr>
                <a:defRPr/>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pPr eaLnBrk="1" fontAlgn="auto" hangingPunct="1">
              <a:spcAft>
                <a:spcPts val="0"/>
              </a:spcAft>
              <a:defRPr/>
            </a:pPr>
            <a:r>
              <a:rPr lang="en-US" sz="2800" dirty="0" smtClean="0"/>
              <a:t>MCA21 Feasibilities -</a:t>
            </a:r>
            <a:br>
              <a:rPr lang="en-US" sz="2800" dirty="0" smtClean="0"/>
            </a:br>
            <a:r>
              <a:rPr lang="en-US" sz="2800" dirty="0" smtClean="0"/>
              <a:t>O</a:t>
            </a:r>
            <a:r>
              <a:rPr lang="en-US" sz="2800" dirty="0" smtClean="0">
                <a:solidFill>
                  <a:schemeClr val="tx2">
                    <a:satMod val="130000"/>
                  </a:schemeClr>
                </a:solidFill>
              </a:rPr>
              <a:t>nline </a:t>
            </a:r>
            <a:r>
              <a:rPr lang="en-US" sz="2800" dirty="0" smtClean="0"/>
              <a:t>S</a:t>
            </a:r>
            <a:r>
              <a:rPr lang="en-US" sz="2800" dirty="0" smtClean="0">
                <a:solidFill>
                  <a:schemeClr val="tx2">
                    <a:satMod val="130000"/>
                  </a:schemeClr>
                </a:solidFill>
              </a:rPr>
              <a:t>ervices </a:t>
            </a:r>
            <a:r>
              <a:rPr lang="en-US" sz="2800" dirty="0" smtClean="0"/>
              <a:t>O</a:t>
            </a:r>
            <a:r>
              <a:rPr lang="en-US" sz="2800" dirty="0" smtClean="0">
                <a:solidFill>
                  <a:schemeClr val="tx2">
                    <a:satMod val="130000"/>
                  </a:schemeClr>
                </a:solidFill>
              </a:rPr>
              <a:t>ffered at One’s Desk - I</a:t>
            </a:r>
          </a:p>
        </p:txBody>
      </p:sp>
      <p:sp>
        <p:nvSpPr>
          <p:cNvPr id="6" name="Date Placeholder 3"/>
          <p:cNvSpPr>
            <a:spLocks noGrp="1"/>
          </p:cNvSpPr>
          <p:nvPr>
            <p:ph type="dt" sz="half" idx="10"/>
          </p:nvPr>
        </p:nvSpPr>
        <p:spPr/>
        <p:txBody>
          <a:bodyPr/>
          <a:lstStyle/>
          <a:p>
            <a:pPr>
              <a:defRPr/>
            </a:pPr>
            <a:fld id="{C68D8777-1024-42DE-B87A-5C125DD9A567}" type="datetime6">
              <a:rPr lang="en-US" smtClean="0"/>
              <a:pPr>
                <a:defRPr/>
              </a:pPr>
              <a:t>September 13</a:t>
            </a:fld>
            <a:endParaRPr lang="en-US"/>
          </a:p>
        </p:txBody>
      </p:sp>
      <p:sp>
        <p:nvSpPr>
          <p:cNvPr id="39939" name="Rectangle 3"/>
          <p:cNvSpPr>
            <a:spLocks noGrp="1"/>
          </p:cNvSpPr>
          <p:nvPr>
            <p:ph sz="half" idx="4294967295"/>
          </p:nvPr>
        </p:nvSpPr>
        <p:spPr>
          <a:xfrm>
            <a:off x="1066800" y="1295400"/>
            <a:ext cx="7772400" cy="5105400"/>
          </a:xfrm>
        </p:spPr>
        <p:txBody>
          <a:bodyPr>
            <a:normAutofit/>
          </a:bodyPr>
          <a:lstStyle/>
          <a:p>
            <a:pPr marL="365760" indent="-283464" algn="just" eaLnBrk="1" fontAlgn="auto" hangingPunct="1">
              <a:lnSpc>
                <a:spcPct val="80000"/>
              </a:lnSpc>
              <a:spcAft>
                <a:spcPts val="0"/>
              </a:spcAft>
              <a:buFont typeface="Wingdings 2"/>
              <a:buChar char=""/>
              <a:defRPr/>
            </a:pPr>
            <a:endParaRPr lang="en-US" sz="1600" b="1" u="sng" dirty="0" smtClean="0"/>
          </a:p>
          <a:p>
            <a:pPr marL="365760" indent="-283464" algn="just" eaLnBrk="1" fontAlgn="auto" hangingPunct="1">
              <a:lnSpc>
                <a:spcPct val="80000"/>
              </a:lnSpc>
              <a:spcAft>
                <a:spcPts val="0"/>
              </a:spcAft>
              <a:buFont typeface="Wingdings 2"/>
              <a:buChar char=""/>
              <a:defRPr/>
            </a:pPr>
            <a:r>
              <a:rPr lang="en-US" sz="1600" b="1" u="sng" dirty="0" smtClean="0"/>
              <a:t> e-Filing Services</a:t>
            </a:r>
            <a:r>
              <a:rPr lang="en-US" sz="1600" b="1" dirty="0" smtClean="0"/>
              <a:t>- </a:t>
            </a:r>
          </a:p>
          <a:p>
            <a:pPr marL="365760" indent="-283464" algn="just" eaLnBrk="1" fontAlgn="auto" hangingPunct="1">
              <a:lnSpc>
                <a:spcPct val="80000"/>
              </a:lnSpc>
              <a:spcAft>
                <a:spcPts val="0"/>
              </a:spcAft>
              <a:buFont typeface="Wingdings 2"/>
              <a:buChar char=""/>
              <a:defRPr/>
            </a:pPr>
            <a:endParaRPr lang="en-US" sz="1600" b="1" dirty="0" smtClean="0"/>
          </a:p>
          <a:p>
            <a:pPr marL="365760" indent="-283464" algn="just" eaLnBrk="1" fontAlgn="auto" hangingPunct="1">
              <a:lnSpc>
                <a:spcPct val="80000"/>
              </a:lnSpc>
              <a:spcAft>
                <a:spcPts val="0"/>
              </a:spcAft>
              <a:buNone/>
              <a:defRPr/>
            </a:pPr>
            <a:r>
              <a:rPr lang="en-US" sz="1600" b="1" dirty="0" smtClean="0"/>
              <a:t>	</a:t>
            </a:r>
            <a:r>
              <a:rPr lang="en-US" sz="1600" dirty="0" smtClean="0"/>
              <a:t>Download/upload of e-Forms, tracking transaction status, pre-scrutiny of forms before filing, calculation of filing fee, resubmission of e-Forms for rectification of errors;</a:t>
            </a:r>
          </a:p>
          <a:p>
            <a:pPr marL="365760" indent="-283464" algn="just" eaLnBrk="1" fontAlgn="auto" hangingPunct="1">
              <a:lnSpc>
                <a:spcPct val="80000"/>
              </a:lnSpc>
              <a:spcAft>
                <a:spcPts val="0"/>
              </a:spcAft>
              <a:buFont typeface="Arial" charset="0"/>
              <a:buNone/>
              <a:defRPr/>
            </a:pPr>
            <a:endParaRPr lang="en-US" sz="1600" b="1" dirty="0" smtClean="0"/>
          </a:p>
          <a:p>
            <a:pPr marL="365760" indent="-283464" algn="just" eaLnBrk="1" fontAlgn="auto" hangingPunct="1">
              <a:lnSpc>
                <a:spcPct val="80000"/>
              </a:lnSpc>
              <a:spcAft>
                <a:spcPts val="0"/>
              </a:spcAft>
              <a:buFont typeface="Wingdings 2"/>
              <a:buChar char=""/>
              <a:defRPr/>
            </a:pPr>
            <a:r>
              <a:rPr lang="en-US" sz="1600" b="1" dirty="0" smtClean="0"/>
              <a:t> </a:t>
            </a:r>
            <a:r>
              <a:rPr lang="en-US" sz="1600" b="1" u="sng" dirty="0" smtClean="0"/>
              <a:t>Document Related Services</a:t>
            </a:r>
            <a:r>
              <a:rPr lang="en-US" sz="1600" b="1" dirty="0" smtClean="0"/>
              <a:t> –</a:t>
            </a:r>
          </a:p>
          <a:p>
            <a:pPr marL="365760" indent="-283464" algn="just" eaLnBrk="1" fontAlgn="auto" hangingPunct="1">
              <a:lnSpc>
                <a:spcPct val="80000"/>
              </a:lnSpc>
              <a:spcAft>
                <a:spcPts val="0"/>
              </a:spcAft>
              <a:buNone/>
              <a:defRPr/>
            </a:pPr>
            <a:r>
              <a:rPr lang="en-US" sz="1600" b="1" dirty="0" smtClean="0"/>
              <a:t>	</a:t>
            </a:r>
          </a:p>
          <a:p>
            <a:pPr marL="365760" indent="-283464" algn="just" eaLnBrk="1" fontAlgn="auto" hangingPunct="1">
              <a:lnSpc>
                <a:spcPct val="80000"/>
              </a:lnSpc>
              <a:spcAft>
                <a:spcPts val="0"/>
              </a:spcAft>
              <a:buNone/>
              <a:defRPr/>
            </a:pPr>
            <a:r>
              <a:rPr lang="en-US" sz="1600" b="1" dirty="0" smtClean="0"/>
              <a:t>    </a:t>
            </a:r>
            <a:r>
              <a:rPr lang="en-US" sz="1600" dirty="0" smtClean="0"/>
              <a:t> Obtaining Certified copies,  inspection of public documents, “On Demand Scanning” of document not available in electronic repository</a:t>
            </a:r>
            <a:br>
              <a:rPr lang="en-US" sz="1600" dirty="0" smtClean="0"/>
            </a:br>
            <a:endParaRPr lang="en-US" sz="1600" dirty="0" smtClean="0"/>
          </a:p>
          <a:p>
            <a:pPr marL="365760" indent="-283464" algn="just" eaLnBrk="1" fontAlgn="auto" hangingPunct="1">
              <a:lnSpc>
                <a:spcPct val="80000"/>
              </a:lnSpc>
              <a:spcAft>
                <a:spcPts val="0"/>
              </a:spcAft>
              <a:buFont typeface="Wingdings 2"/>
              <a:buChar char=""/>
              <a:defRPr/>
            </a:pPr>
            <a:r>
              <a:rPr lang="en-US" sz="1600" b="1" u="sng" dirty="0" smtClean="0"/>
              <a:t>Payment Related Services</a:t>
            </a:r>
            <a:r>
              <a:rPr lang="en-US" sz="1600" b="1" dirty="0" smtClean="0"/>
              <a:t> – </a:t>
            </a:r>
          </a:p>
          <a:p>
            <a:pPr marL="365760" indent="-283464" algn="just" eaLnBrk="1" fontAlgn="auto" hangingPunct="1">
              <a:lnSpc>
                <a:spcPct val="80000"/>
              </a:lnSpc>
              <a:spcAft>
                <a:spcPts val="0"/>
              </a:spcAft>
              <a:buNone/>
              <a:defRPr/>
            </a:pPr>
            <a:r>
              <a:rPr lang="en-US" sz="1600" b="1" dirty="0" smtClean="0"/>
              <a:t>	</a:t>
            </a:r>
            <a:r>
              <a:rPr lang="en-US" sz="1600" dirty="0" smtClean="0"/>
              <a:t>Online payment of fee through Credit Card or Internet banking, generation of </a:t>
            </a:r>
            <a:r>
              <a:rPr lang="en-US" sz="1600" dirty="0" err="1" smtClean="0"/>
              <a:t>challan</a:t>
            </a:r>
            <a:r>
              <a:rPr lang="en-US" sz="1600" dirty="0" smtClean="0"/>
              <a:t> for payment of fee at bank counter, tracking payment status.</a:t>
            </a:r>
            <a:br>
              <a:rPr lang="en-US" sz="1600" dirty="0" smtClean="0"/>
            </a:br>
            <a:endParaRPr lang="en-US" sz="1600" dirty="0" smtClean="0"/>
          </a:p>
          <a:p>
            <a:pPr marL="365760" indent="-283464" algn="just" eaLnBrk="1" fontAlgn="auto" hangingPunct="1">
              <a:lnSpc>
                <a:spcPct val="80000"/>
              </a:lnSpc>
              <a:spcAft>
                <a:spcPts val="0"/>
              </a:spcAft>
              <a:buFont typeface="Wingdings 2"/>
              <a:buChar char=""/>
              <a:defRPr/>
            </a:pPr>
            <a:r>
              <a:rPr lang="en-US" sz="1600" b="1" u="sng" dirty="0" smtClean="0"/>
              <a:t>Data Related Services</a:t>
            </a:r>
            <a:r>
              <a:rPr lang="en-US" sz="1600" b="1" dirty="0" smtClean="0"/>
              <a:t>  - </a:t>
            </a:r>
          </a:p>
          <a:p>
            <a:pPr marL="365760" indent="-283464" algn="just" eaLnBrk="1" fontAlgn="auto" hangingPunct="1">
              <a:lnSpc>
                <a:spcPct val="80000"/>
              </a:lnSpc>
              <a:spcAft>
                <a:spcPts val="0"/>
              </a:spcAft>
              <a:buNone/>
              <a:defRPr/>
            </a:pPr>
            <a:r>
              <a:rPr lang="en-US" sz="1600" b="1" dirty="0" smtClean="0"/>
              <a:t>	</a:t>
            </a:r>
            <a:r>
              <a:rPr lang="en-US" sz="1600" dirty="0" smtClean="0"/>
              <a:t> Finding Corporate Identity Number (CIN), checking/searching Company Name, view Company Master Data, view Index of Charges, view Authorized Signatory Details.</a:t>
            </a:r>
            <a:br>
              <a:rPr lang="en-US" sz="1600" dirty="0" smtClean="0"/>
            </a:br>
            <a:endParaRPr lang="en-US" sz="1600" dirty="0" smtClean="0"/>
          </a:p>
        </p:txBody>
      </p:sp>
      <p:pic>
        <p:nvPicPr>
          <p:cNvPr id="27654" name="Picture 5" descr="mca21logo">
            <a:hlinkClick r:id="rId3" tooltip="MCA21 eServices"/>
          </p:cNvPr>
          <p:cNvPicPr>
            <a:picLocks noChangeAspect="1" noChangeArrowheads="1"/>
          </p:cNvPicPr>
          <p:nvPr/>
        </p:nvPicPr>
        <p:blipFill>
          <a:blip r:embed="rId4" cstate="print"/>
          <a:srcRect/>
          <a:stretch>
            <a:fillRect/>
          </a:stretch>
        </p:blipFill>
        <p:spPr bwMode="auto">
          <a:xfrm>
            <a:off x="228600" y="381000"/>
            <a:ext cx="942975" cy="6477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365760" indent="-283464">
              <a:lnSpc>
                <a:spcPct val="80000"/>
              </a:lnSpc>
              <a:defRPr/>
            </a:pPr>
            <a:r>
              <a:rPr lang="en-US" dirty="0" smtClean="0"/>
              <a:t>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2700" dirty="0" smtClean="0"/>
              <a:t/>
            </a:r>
            <a:br>
              <a:rPr lang="en-US" sz="2700" dirty="0" smtClean="0"/>
            </a:br>
            <a:r>
              <a:rPr lang="en-US" sz="2400" dirty="0" smtClean="0"/>
              <a:t> </a:t>
            </a:r>
            <a:br>
              <a:rPr lang="en-US" sz="2400" dirty="0" smtClean="0"/>
            </a:br>
            <a:r>
              <a:rPr lang="en-US" sz="2400" dirty="0" smtClean="0"/>
              <a:t> MCA21 Feasibilities - </a:t>
            </a:r>
            <a:br>
              <a:rPr lang="en-US" sz="2400" dirty="0" smtClean="0"/>
            </a:br>
            <a:r>
              <a:rPr lang="en-US" sz="2400" dirty="0" smtClean="0"/>
              <a:t>Online Services Offered at One’s Desk </a:t>
            </a:r>
            <a:r>
              <a:rPr lang="en-US" sz="2700" dirty="0" smtClean="0"/>
              <a:t>– II</a:t>
            </a:r>
            <a:r>
              <a:rPr lang="en-US" dirty="0" smtClean="0"/>
              <a:t/>
            </a:r>
            <a:br>
              <a:rPr lang="en-US" dirty="0" smtClean="0"/>
            </a:br>
            <a:r>
              <a:rPr lang="en-US" dirty="0" smtClean="0"/>
              <a:t/>
            </a:r>
            <a:br>
              <a:rPr lang="en-US" dirty="0" smtClean="0"/>
            </a:br>
            <a:r>
              <a:rPr lang="en-US" dirty="0" smtClean="0"/>
              <a:t/>
            </a:r>
            <a:br>
              <a:rPr lang="en-US" dirty="0" smtClean="0"/>
            </a:br>
            <a:r>
              <a:rPr lang="en-US" sz="2200" b="1" u="sng" dirty="0" smtClean="0"/>
              <a:t>Role Check Services</a:t>
            </a:r>
            <a:r>
              <a:rPr lang="en-US" sz="2200" b="1" dirty="0" smtClean="0"/>
              <a:t> – </a:t>
            </a:r>
            <a:br>
              <a:rPr lang="en-US" sz="2200" b="1" dirty="0" smtClean="0"/>
            </a:br>
            <a:r>
              <a:rPr lang="en-US" sz="2200" b="1" dirty="0" smtClean="0"/>
              <a:t/>
            </a:r>
            <a:br>
              <a:rPr lang="en-US" sz="2200" b="1" dirty="0" smtClean="0"/>
            </a:br>
            <a:r>
              <a:rPr lang="en-US" sz="2200" b="1" dirty="0" smtClean="0"/>
              <a:t>	</a:t>
            </a:r>
            <a:r>
              <a:rPr lang="en-US" sz="2200" dirty="0" smtClean="0"/>
              <a:t>Registration of DSC (Digital Certificates) on MCA portal by Directors, Practicing Professionals, Managers and Secretaries, self user registration as Registered or Business User, View Signatory Details.</a:t>
            </a:r>
            <a:br>
              <a:rPr lang="en-US" sz="2200" dirty="0" smtClean="0"/>
            </a:br>
            <a:r>
              <a:rPr lang="en-US" sz="2200" b="1" dirty="0" smtClean="0"/>
              <a:t/>
            </a:r>
            <a:br>
              <a:rPr lang="en-US" sz="2200" b="1" dirty="0" smtClean="0"/>
            </a:br>
            <a:r>
              <a:rPr lang="en-US" sz="2200" b="1" dirty="0" smtClean="0"/>
              <a:t>·</a:t>
            </a:r>
            <a:r>
              <a:rPr lang="en-US" sz="2200" b="1" u="sng" dirty="0" smtClean="0"/>
              <a:t>DIN (Director Identification Number) Related Services </a:t>
            </a:r>
            <a:r>
              <a:rPr lang="en-US" sz="2200" b="1" dirty="0" smtClean="0"/>
              <a:t>–</a:t>
            </a:r>
            <a:br>
              <a:rPr lang="en-US" sz="2200" b="1" dirty="0" smtClean="0"/>
            </a:br>
            <a:r>
              <a:rPr lang="en-US" sz="2200" b="1" dirty="0" smtClean="0"/>
              <a:t>	</a:t>
            </a:r>
            <a:br>
              <a:rPr lang="en-US" sz="2200" b="1" dirty="0" smtClean="0"/>
            </a:br>
            <a:r>
              <a:rPr lang="en-US" sz="2200" dirty="0" smtClean="0"/>
              <a:t> Apply for DIN , Check DIN Application status, Retrieve DIN application, Generate DIN approval letter online.</a:t>
            </a:r>
            <a:br>
              <a:rPr lang="en-US" sz="2200" dirty="0" smtClean="0"/>
            </a:br>
            <a:r>
              <a:rPr lang="en-US" sz="2200" b="1" dirty="0" smtClean="0"/>
              <a:t/>
            </a:r>
            <a:br>
              <a:rPr lang="en-US" sz="2200" b="1" dirty="0" smtClean="0"/>
            </a:br>
            <a:r>
              <a:rPr lang="en-US" sz="2200" b="1" dirty="0" smtClean="0"/>
              <a:t> </a:t>
            </a:r>
            <a:r>
              <a:rPr lang="en-US" sz="2200" b="1" u="sng" dirty="0" smtClean="0"/>
              <a:t>Annual Filing Related Services</a:t>
            </a:r>
            <a:r>
              <a:rPr lang="en-US" sz="2200" b="1" dirty="0" smtClean="0"/>
              <a:t> – </a:t>
            </a:r>
            <a:br>
              <a:rPr lang="en-US" sz="2200" b="1" dirty="0" smtClean="0"/>
            </a:br>
            <a:r>
              <a:rPr lang="en-US" sz="2200" b="1" dirty="0" smtClean="0"/>
              <a:t>	</a:t>
            </a:r>
            <a:br>
              <a:rPr lang="en-US" sz="2200" b="1" dirty="0" smtClean="0"/>
            </a:br>
            <a:r>
              <a:rPr lang="en-US" sz="2200" dirty="0" smtClean="0"/>
              <a:t>Filing and checking Annual Filing Status of the company.</a:t>
            </a:r>
            <a:br>
              <a:rPr lang="en-US" sz="2200" dirty="0" smtClean="0"/>
            </a:br>
            <a:r>
              <a:rPr lang="en-US" sz="2200" b="1" dirty="0" smtClean="0"/>
              <a:t/>
            </a:r>
            <a:br>
              <a:rPr lang="en-US" sz="2200" b="1" dirty="0" smtClean="0"/>
            </a:br>
            <a:r>
              <a:rPr lang="en-US" sz="2200" b="1" dirty="0" smtClean="0"/>
              <a:t>·I</a:t>
            </a:r>
            <a:r>
              <a:rPr lang="en-US" sz="2200" b="1" u="sng" dirty="0" smtClean="0"/>
              <a:t>nvestor Grievance related Services</a:t>
            </a:r>
            <a:r>
              <a:rPr lang="en-US" sz="2200" b="1" dirty="0" smtClean="0"/>
              <a:t> – </a:t>
            </a:r>
            <a:br>
              <a:rPr lang="en-US" sz="2200" b="1" dirty="0" smtClean="0"/>
            </a:br>
            <a:r>
              <a:rPr lang="en-US" sz="2200" dirty="0" smtClean="0"/>
              <a:t>Lodging of complaints against companies by the Investor, Track Complaint Status. </a:t>
            </a:r>
            <a:br>
              <a:rPr lang="en-US" sz="2200" dirty="0" smtClean="0"/>
            </a:br>
            <a:r>
              <a:rPr lang="en-US" sz="2200" dirty="0" smtClean="0"/>
              <a:t/>
            </a:r>
            <a:br>
              <a:rPr lang="en-US" sz="2200" dirty="0" smtClean="0"/>
            </a:br>
            <a:endParaRPr lang="en-US" sz="2200" dirty="0"/>
          </a:p>
        </p:txBody>
      </p:sp>
      <p:sp>
        <p:nvSpPr>
          <p:cNvPr id="3" name="Date Placeholder 2"/>
          <p:cNvSpPr>
            <a:spLocks noGrp="1"/>
          </p:cNvSpPr>
          <p:nvPr>
            <p:ph type="dt" sz="half" idx="10"/>
          </p:nvPr>
        </p:nvSpPr>
        <p:spPr/>
        <p:txBody>
          <a:bodyPr/>
          <a:lstStyle/>
          <a:p>
            <a:fld id="{3006F954-64F1-436E-BF2C-5F2327B1BD3F}" type="datetime6">
              <a:rPr lang="en-US" smtClean="0"/>
              <a:pPr/>
              <a:t>September 13</a:t>
            </a:fld>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title"/>
          </p:nvPr>
        </p:nvSpPr>
        <p:spPr>
          <a:xfrm>
            <a:off x="1981200" y="304800"/>
            <a:ext cx="6705600" cy="1143000"/>
          </a:xfrm>
        </p:spPr>
        <p:txBody>
          <a:bodyPr>
            <a:normAutofit/>
          </a:bodyPr>
          <a:lstStyle/>
          <a:p>
            <a:pPr fontAlgn="auto">
              <a:spcAft>
                <a:spcPts val="0"/>
              </a:spcAft>
              <a:defRPr/>
            </a:pPr>
            <a:r>
              <a:rPr lang="en-US" sz="2400" dirty="0" smtClean="0">
                <a:solidFill>
                  <a:schemeClr val="tx2">
                    <a:satMod val="130000"/>
                  </a:schemeClr>
                </a:solidFill>
              </a:rPr>
              <a:t>MCA21 Feasibilities </a:t>
            </a:r>
            <a:br>
              <a:rPr lang="en-US" sz="2400" dirty="0" smtClean="0">
                <a:solidFill>
                  <a:schemeClr val="tx2">
                    <a:satMod val="130000"/>
                  </a:schemeClr>
                </a:solidFill>
              </a:rPr>
            </a:br>
            <a:r>
              <a:rPr lang="en-US" sz="2400" dirty="0" smtClean="0"/>
              <a:t>Online Services Offered at One’s Desk - III</a:t>
            </a:r>
            <a:endParaRPr lang="en-US" sz="2400" dirty="0" smtClean="0">
              <a:solidFill>
                <a:schemeClr val="tx2">
                  <a:satMod val="130000"/>
                </a:schemeClr>
              </a:solidFill>
            </a:endParaRPr>
          </a:p>
        </p:txBody>
      </p:sp>
      <p:sp>
        <p:nvSpPr>
          <p:cNvPr id="28675" name="Rectangle 2"/>
          <p:cNvSpPr>
            <a:spLocks noGrp="1"/>
          </p:cNvSpPr>
          <p:nvPr>
            <p:ph idx="1"/>
          </p:nvPr>
        </p:nvSpPr>
        <p:spPr/>
        <p:txBody>
          <a:bodyPr>
            <a:normAutofit/>
          </a:bodyPr>
          <a:lstStyle/>
          <a:p>
            <a:pPr algn="just" eaLnBrk="1" hangingPunct="1">
              <a:lnSpc>
                <a:spcPct val="80000"/>
              </a:lnSpc>
            </a:pPr>
            <a:r>
              <a:rPr lang="en-US" sz="1800" b="1" u="sng" dirty="0" smtClean="0"/>
              <a:t>Informational Services: </a:t>
            </a:r>
          </a:p>
          <a:p>
            <a:pPr algn="just" eaLnBrk="1" hangingPunct="1">
              <a:lnSpc>
                <a:spcPct val="80000"/>
              </a:lnSpc>
              <a:buNone/>
            </a:pPr>
            <a:r>
              <a:rPr lang="en-US" sz="1800" b="1" dirty="0" smtClean="0"/>
              <a:t>	</a:t>
            </a:r>
            <a:r>
              <a:rPr lang="en-US" sz="1800" dirty="0" smtClean="0"/>
              <a:t>Contact details of MCA offices, Addresses of Authorized Bank Branches for making </a:t>
            </a:r>
            <a:r>
              <a:rPr lang="en-US" sz="1800" dirty="0" err="1" smtClean="0"/>
              <a:t>Challan</a:t>
            </a:r>
            <a:r>
              <a:rPr lang="en-US" sz="1800" dirty="0" smtClean="0"/>
              <a:t> Payment, Addresses of MCA21 Facilitation Centers, Contact details of Certifying Authorities for procuring Digital Signature Certificate(DSC).</a:t>
            </a:r>
            <a:br>
              <a:rPr lang="en-US" sz="1800" dirty="0" smtClean="0"/>
            </a:br>
            <a:endParaRPr lang="en-US" sz="1800" dirty="0" smtClean="0"/>
          </a:p>
          <a:p>
            <a:pPr>
              <a:lnSpc>
                <a:spcPct val="80000"/>
              </a:lnSpc>
            </a:pPr>
            <a:r>
              <a:rPr lang="en-US" sz="1800" b="1" dirty="0" smtClean="0"/>
              <a:t> </a:t>
            </a:r>
            <a:r>
              <a:rPr lang="en-US" sz="1800" b="1" u="sng" dirty="0" smtClean="0"/>
              <a:t>Software Related Services:</a:t>
            </a:r>
          </a:p>
          <a:p>
            <a:pPr eaLnBrk="1" hangingPunct="1">
              <a:lnSpc>
                <a:spcPct val="80000"/>
              </a:lnSpc>
              <a:buFont typeface="Arial" charset="0"/>
              <a:buNone/>
            </a:pPr>
            <a:r>
              <a:rPr lang="en-US" sz="1800" b="1" dirty="0" smtClean="0"/>
              <a:t>	</a:t>
            </a:r>
            <a:r>
              <a:rPr lang="en-US" sz="1800" dirty="0" smtClean="0"/>
              <a:t> Download Adobe Reader, Download JAVA Runtime Environment, Download Internet Explorer.</a:t>
            </a:r>
            <a:br>
              <a:rPr lang="en-US" sz="1800" dirty="0" smtClean="0"/>
            </a:br>
            <a:endParaRPr lang="en-US" sz="1800" dirty="0" smtClean="0"/>
          </a:p>
          <a:p>
            <a:pPr>
              <a:lnSpc>
                <a:spcPct val="80000"/>
              </a:lnSpc>
            </a:pPr>
            <a:r>
              <a:rPr lang="en-US" sz="1800" b="1" dirty="0" smtClean="0"/>
              <a:t>·</a:t>
            </a:r>
            <a:r>
              <a:rPr lang="en-US" sz="1800" b="1" u="sng" dirty="0" smtClean="0"/>
              <a:t>Feedback Management: </a:t>
            </a:r>
          </a:p>
          <a:p>
            <a:pPr eaLnBrk="1" hangingPunct="1">
              <a:lnSpc>
                <a:spcPct val="80000"/>
              </a:lnSpc>
              <a:buFont typeface="Arial" charset="0"/>
              <a:buNone/>
            </a:pPr>
            <a:r>
              <a:rPr lang="en-US" sz="1800" b="1" dirty="0" smtClean="0"/>
              <a:t>	</a:t>
            </a:r>
            <a:r>
              <a:rPr lang="en-US" sz="1800" dirty="0" smtClean="0"/>
              <a:t>Resolution of queries through email by MCA21 Email Helpdesk, Helpline numbers for resolution of telephonic queries, Outbound calling for professionals regarding latest MCA updates, maintaining records of all email/ telephonic queries with      solution provided.</a:t>
            </a:r>
          </a:p>
          <a:p>
            <a:pPr eaLnBrk="1" hangingPunct="1">
              <a:lnSpc>
                <a:spcPct val="80000"/>
              </a:lnSpc>
              <a:buFont typeface="Arial" charset="0"/>
              <a:buNone/>
            </a:pPr>
            <a:r>
              <a:rPr lang="en-US" sz="1800" dirty="0" smtClean="0"/>
              <a:t/>
            </a:r>
            <a:br>
              <a:rPr lang="en-US" sz="1800" dirty="0" smtClean="0"/>
            </a:br>
            <a:endParaRPr lang="en-US" sz="1800" dirty="0" smtClean="0"/>
          </a:p>
        </p:txBody>
      </p:sp>
      <p:sp>
        <p:nvSpPr>
          <p:cNvPr id="5" name="Date Placeholder 3"/>
          <p:cNvSpPr>
            <a:spLocks noGrp="1"/>
          </p:cNvSpPr>
          <p:nvPr>
            <p:ph type="dt" sz="half" idx="10"/>
          </p:nvPr>
        </p:nvSpPr>
        <p:spPr/>
        <p:txBody>
          <a:bodyPr/>
          <a:lstStyle/>
          <a:p>
            <a:pPr>
              <a:defRPr/>
            </a:pPr>
            <a:fld id="{47E80BC7-B202-4E88-A580-A4ECA4033065}" type="datetime6">
              <a:rPr lang="en-US" smtClean="0"/>
              <a:pPr>
                <a:defRPr/>
              </a:pPr>
              <a:t>September 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MCA21-Limitations</a:t>
            </a:r>
            <a:endParaRPr lang="en-US" dirty="0"/>
          </a:p>
        </p:txBody>
      </p:sp>
      <p:sp>
        <p:nvSpPr>
          <p:cNvPr id="3" name="Content Placeholder 2"/>
          <p:cNvSpPr>
            <a:spLocks noGrp="1"/>
          </p:cNvSpPr>
          <p:nvPr>
            <p:ph idx="1"/>
          </p:nvPr>
        </p:nvSpPr>
        <p:spPr/>
        <p:txBody>
          <a:bodyPr numCol="1">
            <a:normAutofit/>
          </a:bodyPr>
          <a:lstStyle/>
          <a:p>
            <a:pPr>
              <a:buNone/>
            </a:pPr>
            <a:r>
              <a:rPr lang="en-US" b="1" dirty="0" smtClean="0"/>
              <a:t>The limitation are inter alia that:</a:t>
            </a:r>
          </a:p>
          <a:p>
            <a:pPr>
              <a:buNone/>
            </a:pPr>
            <a:endParaRPr lang="en-US" dirty="0" smtClean="0"/>
          </a:p>
          <a:p>
            <a:pPr lvl="0"/>
            <a:r>
              <a:rPr lang="en-US" sz="2200" dirty="0" smtClean="0"/>
              <a:t>It cannot receive any other document  or correspondence other than those prescribed and permitted by MCA21;</a:t>
            </a:r>
          </a:p>
          <a:p>
            <a:pPr lvl="0">
              <a:buNone/>
            </a:pPr>
            <a:endParaRPr lang="en-US" sz="2200" dirty="0" smtClean="0"/>
          </a:p>
          <a:p>
            <a:pPr lvl="0"/>
            <a:r>
              <a:rPr lang="en-US" sz="2200" dirty="0" smtClean="0"/>
              <a:t>It  cannot allow the stakeholder/ the end user to make any changes in the content of the document once uploaded or filed in the MCA21 portal  nor does it allow to change the formats.</a:t>
            </a:r>
          </a:p>
          <a:p>
            <a:endParaRPr lang="en-US" dirty="0" smtClean="0"/>
          </a:p>
          <a:p>
            <a:pPr>
              <a:buNone/>
            </a:pPr>
            <a:endParaRPr lang="en-US" dirty="0" smtClean="0"/>
          </a:p>
          <a:p>
            <a:endParaRPr lang="en-US" dirty="0"/>
          </a:p>
        </p:txBody>
      </p:sp>
      <p:sp>
        <p:nvSpPr>
          <p:cNvPr id="4" name="Date Placeholder 3"/>
          <p:cNvSpPr>
            <a:spLocks noGrp="1"/>
          </p:cNvSpPr>
          <p:nvPr>
            <p:ph type="dt" sz="half" idx="10"/>
          </p:nvPr>
        </p:nvSpPr>
        <p:spPr/>
        <p:txBody>
          <a:bodyPr/>
          <a:lstStyle/>
          <a:p>
            <a:fld id="{DC8A0EC8-8CF4-47B4-865B-5145EEB7149A}"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p:txBody>
          <a:bodyPr/>
          <a:lstStyle/>
          <a:p>
            <a:pPr eaLnBrk="1" fontAlgn="auto" hangingPunct="1">
              <a:spcAft>
                <a:spcPts val="0"/>
              </a:spcAft>
              <a:defRPr/>
            </a:pPr>
            <a:r>
              <a:rPr lang="en-US" sz="2400" dirty="0" smtClean="0">
                <a:solidFill>
                  <a:schemeClr val="tx2">
                    <a:satMod val="130000"/>
                  </a:schemeClr>
                </a:solidFill>
              </a:rPr>
              <a:t>NEXT GENERATION MCA 21 –XBRL  INITIATIVE</a:t>
            </a:r>
          </a:p>
        </p:txBody>
      </p:sp>
      <p:sp>
        <p:nvSpPr>
          <p:cNvPr id="31747" name="Rectangle 3"/>
          <p:cNvSpPr>
            <a:spLocks noGrp="1"/>
          </p:cNvSpPr>
          <p:nvPr>
            <p:ph idx="1"/>
          </p:nvPr>
        </p:nvSpPr>
        <p:spPr/>
        <p:txBody>
          <a:bodyPr/>
          <a:lstStyle/>
          <a:p>
            <a:pPr eaLnBrk="1" hangingPunct="1">
              <a:lnSpc>
                <a:spcPct val="90000"/>
              </a:lnSpc>
            </a:pPr>
            <a:r>
              <a:rPr lang="en-US" sz="2400" dirty="0" smtClean="0"/>
              <a:t>Creation of a singular regulator-to- business portal</a:t>
            </a:r>
          </a:p>
          <a:p>
            <a:pPr eaLnBrk="1" hangingPunct="1">
              <a:lnSpc>
                <a:spcPct val="90000"/>
              </a:lnSpc>
              <a:buFont typeface="Arial" charset="0"/>
              <a:buNone/>
            </a:pPr>
            <a:endParaRPr lang="en-US" sz="2400" dirty="0" smtClean="0"/>
          </a:p>
          <a:p>
            <a:pPr eaLnBrk="1" hangingPunct="1">
              <a:lnSpc>
                <a:spcPct val="90000"/>
              </a:lnSpc>
            </a:pPr>
            <a:r>
              <a:rPr lang="en-US" sz="2400" dirty="0" smtClean="0"/>
              <a:t>Use of Extensible Business Reading Language (XBRL)- to furnish vast information service and give advance warning against potential frauds and scams; </a:t>
            </a:r>
            <a:r>
              <a:rPr lang="en-US" sz="2400" i="1" dirty="0" smtClean="0"/>
              <a:t> </a:t>
            </a:r>
            <a:r>
              <a:rPr lang="en-US" sz="2400" dirty="0" smtClean="0"/>
              <a:t>implemented.</a:t>
            </a:r>
          </a:p>
          <a:p>
            <a:pPr eaLnBrk="1" hangingPunct="1">
              <a:lnSpc>
                <a:spcPct val="90000"/>
              </a:lnSpc>
              <a:buFont typeface="Arial" charset="0"/>
              <a:buNone/>
            </a:pPr>
            <a:endParaRPr lang="en-US" sz="2400" dirty="0" smtClean="0"/>
          </a:p>
          <a:p>
            <a:pPr eaLnBrk="1" hangingPunct="1">
              <a:lnSpc>
                <a:spcPct val="90000"/>
              </a:lnSpc>
            </a:pPr>
            <a:r>
              <a:rPr lang="en-US" sz="2400" dirty="0" smtClean="0"/>
              <a:t>Reinventing and redefining the basic corporate functioning</a:t>
            </a:r>
          </a:p>
          <a:p>
            <a:pPr eaLnBrk="1" hangingPunct="1">
              <a:lnSpc>
                <a:spcPct val="90000"/>
              </a:lnSpc>
              <a:buFont typeface="Arial" charset="0"/>
              <a:buNone/>
            </a:pPr>
            <a:endParaRPr lang="en-US" sz="2400" dirty="0" smtClean="0"/>
          </a:p>
          <a:p>
            <a:pPr eaLnBrk="1" hangingPunct="1">
              <a:lnSpc>
                <a:spcPct val="90000"/>
              </a:lnSpc>
            </a:pPr>
            <a:r>
              <a:rPr lang="en-US" sz="2400" dirty="0" smtClean="0"/>
              <a:t>Convergence of International Financial Reporting Standards (IFRS) by April 2011.</a:t>
            </a:r>
          </a:p>
          <a:p>
            <a:pPr eaLnBrk="1" hangingPunct="1">
              <a:lnSpc>
                <a:spcPct val="90000"/>
              </a:lnSpc>
              <a:buFont typeface="Arial" charset="0"/>
              <a:buNone/>
            </a:pPr>
            <a:endParaRPr lang="en-US" sz="2400" dirty="0" smtClean="0"/>
          </a:p>
        </p:txBody>
      </p:sp>
      <p:sp>
        <p:nvSpPr>
          <p:cNvPr id="5" name="Date Placeholder 3"/>
          <p:cNvSpPr>
            <a:spLocks noGrp="1"/>
          </p:cNvSpPr>
          <p:nvPr>
            <p:ph type="dt" sz="half" idx="10"/>
          </p:nvPr>
        </p:nvSpPr>
        <p:spPr/>
        <p:txBody>
          <a:bodyPr/>
          <a:lstStyle/>
          <a:p>
            <a:pPr>
              <a:defRPr/>
            </a:pPr>
            <a:fld id="{8B9B3A77-6827-44A6-A6E2-DDF98B013E86}" type="datetime6">
              <a:rPr lang="en-US" smtClean="0"/>
              <a:pPr>
                <a:defRPr/>
              </a:pPr>
              <a:t>September 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
            </a:r>
            <a:br>
              <a:rPr lang="en-US" sz="3600" dirty="0" smtClean="0"/>
            </a:br>
            <a:r>
              <a:rPr lang="en-US" sz="3600" dirty="0" smtClean="0"/>
              <a:t>XBRL in MCA21- A NEW INITIATIVE http://www.mca.gov.in/XBRL/costau</a:t>
            </a:r>
            <a:r>
              <a:rPr lang="en-US" dirty="0" smtClean="0"/>
              <a:t>dit.html</a:t>
            </a:r>
            <a:endParaRPr lang="en-US" dirty="0"/>
          </a:p>
        </p:txBody>
      </p:sp>
      <p:sp>
        <p:nvSpPr>
          <p:cNvPr id="4" name="Date Placeholder 3"/>
          <p:cNvSpPr>
            <a:spLocks noGrp="1"/>
          </p:cNvSpPr>
          <p:nvPr>
            <p:ph type="dt" sz="half" idx="10"/>
          </p:nvPr>
        </p:nvSpPr>
        <p:spPr/>
        <p:txBody>
          <a:bodyPr/>
          <a:lstStyle/>
          <a:p>
            <a:pPr>
              <a:defRPr/>
            </a:pPr>
            <a:fld id="{0D7B42C9-8687-4048-8D74-B975CA85C2C1}" type="datetime6">
              <a:rPr lang="en-US" smtClean="0"/>
              <a:pPr>
                <a:defRPr/>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pic>
        <p:nvPicPr>
          <p:cNvPr id="48131" name="Picture 3"/>
          <p:cNvPicPr>
            <a:picLocks noGrp="1" noChangeAspect="1" noChangeArrowheads="1"/>
          </p:cNvPicPr>
          <p:nvPr>
            <p:ph idx="1"/>
          </p:nvPr>
        </p:nvPicPr>
        <p:blipFill>
          <a:blip r:embed="rId2" cstate="print"/>
          <a:srcRect/>
          <a:stretch>
            <a:fillRect/>
          </a:stretch>
        </p:blipFill>
        <p:spPr bwMode="auto">
          <a:xfrm>
            <a:off x="1435100" y="1739936"/>
            <a:ext cx="7499350" cy="4584663"/>
          </a:xfrm>
          <a:prstGeom prst="rect">
            <a:avLst/>
          </a:prstGeom>
          <a:noFill/>
          <a:ln w="9525">
            <a:noFill/>
            <a:miter lim="800000"/>
            <a:headEnd/>
            <a:tailEnd/>
          </a:ln>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XBRL Enhances MCA’S Capabilities </a:t>
            </a:r>
            <a:endParaRPr lang="en-US" dirty="0"/>
          </a:p>
        </p:txBody>
      </p:sp>
      <p:sp>
        <p:nvSpPr>
          <p:cNvPr id="3" name="Content Placeholder 2"/>
          <p:cNvSpPr>
            <a:spLocks noGrp="1"/>
          </p:cNvSpPr>
          <p:nvPr>
            <p:ph idx="1"/>
          </p:nvPr>
        </p:nvSpPr>
        <p:spPr>
          <a:xfrm>
            <a:off x="1435100" y="1447800"/>
            <a:ext cx="7499350" cy="4953000"/>
          </a:xfrm>
        </p:spPr>
        <p:txBody>
          <a:bodyPr>
            <a:normAutofit lnSpcReduction="10000"/>
          </a:bodyPr>
          <a:lstStyle/>
          <a:p>
            <a:pPr algn="just"/>
            <a:r>
              <a:rPr lang="en-US" sz="2000" b="1" dirty="0" smtClean="0"/>
              <a:t>XBRL</a:t>
            </a:r>
            <a:r>
              <a:rPr lang="en-US" sz="2000" dirty="0" smtClean="0"/>
              <a:t> is a language for the electronic communication of business and financial data that has revolutionized business reporting around the world;</a:t>
            </a:r>
          </a:p>
          <a:p>
            <a:pPr algn="just"/>
            <a:r>
              <a:rPr lang="en-US" sz="2000" dirty="0" smtClean="0"/>
              <a:t>Major benefits: </a:t>
            </a:r>
          </a:p>
          <a:p>
            <a:pPr algn="just">
              <a:buNone/>
            </a:pPr>
            <a:r>
              <a:rPr lang="en-US" sz="2000" dirty="0" smtClean="0"/>
              <a:t>   </a:t>
            </a:r>
            <a:r>
              <a:rPr lang="en-US" sz="2000" b="1" dirty="0" smtClean="0"/>
              <a:t>For Corporate</a:t>
            </a:r>
            <a:r>
              <a:rPr lang="en-US" sz="2000" dirty="0" smtClean="0"/>
              <a:t>:  Easy preparation, analysis and communication of business information and it offers cost savings, greater efficiency, improved accuracy as well as reliability to all those involved in supplying or using financial data; and</a:t>
            </a:r>
          </a:p>
          <a:p>
            <a:pPr algn="just">
              <a:buNone/>
            </a:pPr>
            <a:r>
              <a:rPr lang="en-US" sz="2000" dirty="0" smtClean="0"/>
              <a:t>	</a:t>
            </a:r>
            <a:r>
              <a:rPr lang="en-US" sz="2000" b="1" dirty="0" smtClean="0"/>
              <a:t>For MCA:</a:t>
            </a:r>
            <a:r>
              <a:rPr lang="en-US" sz="2000" dirty="0" smtClean="0"/>
              <a:t> The Ministry’s capabilities in policy formulation and regulatory functions for advantage of corporate as well as public and investors at large enhanced.</a:t>
            </a:r>
          </a:p>
          <a:p>
            <a:pPr algn="just">
              <a:buNone/>
            </a:pPr>
            <a:r>
              <a:rPr lang="en-US" sz="2000" dirty="0" smtClean="0"/>
              <a:t>	</a:t>
            </a:r>
            <a:r>
              <a:rPr lang="en-US" sz="2000" b="1" dirty="0" smtClean="0"/>
              <a:t>Mandatory Filing in XBRL</a:t>
            </a:r>
            <a:r>
              <a:rPr lang="en-US" sz="2000" dirty="0" smtClean="0"/>
              <a:t> :  Companies file their Balance Sheet and Profit and Loss account statements in XBRL from Financial Year 2011-12 onwards except otherwise prescribed by category wise of companies.</a:t>
            </a:r>
          </a:p>
          <a:p>
            <a:pPr algn="just">
              <a:buNone/>
            </a:pPr>
            <a:endParaRPr lang="en-US" sz="2000" dirty="0"/>
          </a:p>
        </p:txBody>
      </p:sp>
      <p:sp>
        <p:nvSpPr>
          <p:cNvPr id="4" name="Date Placeholder 3"/>
          <p:cNvSpPr>
            <a:spLocks noGrp="1"/>
          </p:cNvSpPr>
          <p:nvPr>
            <p:ph type="dt" sz="half" idx="10"/>
          </p:nvPr>
        </p:nvSpPr>
        <p:spPr/>
        <p:txBody>
          <a:bodyPr/>
          <a:lstStyle/>
          <a:p>
            <a:pPr>
              <a:defRPr/>
            </a:pPr>
            <a:fld id="{7DDF647E-22EB-477C-9A56-BADF6370E4E1}" type="datetime6">
              <a:rPr lang="en-US" smtClean="0"/>
              <a:pPr>
                <a:defRPr/>
              </a:pPr>
              <a:t>September 13</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MCA21 v2 - Vision</a:t>
            </a:r>
            <a:endParaRPr lang="en-US" dirty="0"/>
          </a:p>
        </p:txBody>
      </p:sp>
      <p:sp>
        <p:nvSpPr>
          <p:cNvPr id="3" name="Content Placeholder 2"/>
          <p:cNvSpPr>
            <a:spLocks noGrp="1"/>
          </p:cNvSpPr>
          <p:nvPr>
            <p:ph idx="1"/>
          </p:nvPr>
        </p:nvSpPr>
        <p:spPr/>
        <p:txBody>
          <a:bodyPr>
            <a:normAutofit/>
          </a:bodyPr>
          <a:lstStyle/>
          <a:p>
            <a:pPr>
              <a:buNone/>
            </a:pPr>
            <a:endParaRPr lang="en-IN" dirty="0" smtClean="0"/>
          </a:p>
          <a:p>
            <a:r>
              <a:rPr lang="en-IN" dirty="0" err="1" smtClean="0"/>
              <a:t>i</a:t>
            </a:r>
            <a:r>
              <a:rPr lang="en-IN" dirty="0" smtClean="0"/>
              <a:t>. Significantly enhance experience to the end-users </a:t>
            </a:r>
          </a:p>
          <a:p>
            <a:r>
              <a:rPr lang="en-IN" dirty="0" smtClean="0"/>
              <a:t>ii. Integrate into the National Infrastructure </a:t>
            </a:r>
          </a:p>
          <a:p>
            <a:r>
              <a:rPr lang="en-IN" dirty="0" smtClean="0"/>
              <a:t>iii. Extract value from the returns filed by Companies </a:t>
            </a:r>
          </a:p>
          <a:p>
            <a:r>
              <a:rPr lang="en-IN" dirty="0" smtClean="0"/>
              <a:t>iv. Enable Value Added Service (VAS) Providers </a:t>
            </a:r>
          </a:p>
          <a:p>
            <a:pPr>
              <a:buNone/>
            </a:pPr>
            <a:endParaRPr lang="en-US" dirty="0"/>
          </a:p>
        </p:txBody>
      </p:sp>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a:t>
            </a:r>
            <a:r>
              <a:rPr lang="en-US" u="sng" dirty="0" smtClean="0"/>
              <a:t>‘Re-engineering’</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pPr algn="just">
              <a:buNone/>
            </a:pPr>
            <a:r>
              <a:rPr lang="en-IN" dirty="0" smtClean="0"/>
              <a:t>  Defined by Michael Hammer and James </a:t>
            </a:r>
            <a:r>
              <a:rPr lang="en-IN" dirty="0" err="1" smtClean="0"/>
              <a:t>Champy</a:t>
            </a:r>
            <a:r>
              <a:rPr lang="en-IN" dirty="0" smtClean="0"/>
              <a:t> ( in their 1993 book ‘Reengineering The Corporation’) as ‘Fundamental rethinking and radical redesign of business process to achieve dramatic improvements in critical measures of performance such as cost, service, and speed.’  </a:t>
            </a:r>
            <a:br>
              <a:rPr lang="en-IN" dirty="0" smtClean="0"/>
            </a:br>
            <a:endParaRPr lang="en-IN" dirty="0" smtClean="0"/>
          </a:p>
          <a:p>
            <a:pPr algn="just">
              <a:buNone/>
            </a:pPr>
            <a:r>
              <a:rPr lang="en-IN" dirty="0" smtClean="0">
                <a:hlinkClick r:id="rId2"/>
              </a:rPr>
              <a:t> http://www.businessdictionary.com/definition/reengineering.html#ixzz2f23r5dL7</a:t>
            </a:r>
            <a:endParaRPr lang="en-US" dirty="0"/>
          </a:p>
        </p:txBody>
      </p:sp>
      <p:sp>
        <p:nvSpPr>
          <p:cNvPr id="4" name="Date Placeholder 3"/>
          <p:cNvSpPr>
            <a:spLocks noGrp="1"/>
          </p:cNvSpPr>
          <p:nvPr>
            <p:ph type="dt" sz="half" idx="10"/>
          </p:nvPr>
        </p:nvSpPr>
        <p:spPr/>
        <p:txBody>
          <a:bodyPr/>
          <a:lstStyle/>
          <a:p>
            <a:fld id="{F919F5FC-C3BF-4517-B525-CECCCE29F7B5}"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MCA21 v2 Object </a:t>
            </a:r>
            <a:endParaRPr lang="en-US" dirty="0"/>
          </a:p>
        </p:txBody>
      </p:sp>
      <p:sp>
        <p:nvSpPr>
          <p:cNvPr id="3" name="Content Placeholder 2"/>
          <p:cNvSpPr>
            <a:spLocks noGrp="1"/>
          </p:cNvSpPr>
          <p:nvPr>
            <p:ph idx="1"/>
          </p:nvPr>
        </p:nvSpPr>
        <p:spPr/>
        <p:txBody>
          <a:bodyPr>
            <a:normAutofit fontScale="85000" lnSpcReduction="10000"/>
          </a:bodyPr>
          <a:lstStyle/>
          <a:p>
            <a:pPr>
              <a:buNone/>
            </a:pPr>
            <a:endParaRPr lang="en-US" b="1" dirty="0" smtClean="0"/>
          </a:p>
          <a:p>
            <a:pPr algn="just">
              <a:buNone/>
            </a:pPr>
            <a:r>
              <a:rPr lang="en-IN" dirty="0" smtClean="0"/>
              <a:t>   MCA21 v2 will be the next version of MCA21 with coverage of additional offices, business processes, application enhancements, and additional infrastructure in its scope designed to provide a significantly enhanced experience to the end-users through a revamp (improvement) of some of the current interfaces. MCA21 v2 also envisages integration into the national infrastructure being planned and implemented by DIT and other government agencies. One</a:t>
            </a:r>
            <a:endParaRPr lang="en-US" dirty="0"/>
          </a:p>
        </p:txBody>
      </p:sp>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MCA21 v2-Implementation</a:t>
            </a:r>
            <a:endParaRPr lang="en-US" dirty="0"/>
          </a:p>
        </p:txBody>
      </p:sp>
      <p:sp>
        <p:nvSpPr>
          <p:cNvPr id="3" name="Content Placeholder 2"/>
          <p:cNvSpPr>
            <a:spLocks noGrp="1"/>
          </p:cNvSpPr>
          <p:nvPr>
            <p:ph idx="1"/>
          </p:nvPr>
        </p:nvSpPr>
        <p:spPr/>
        <p:txBody>
          <a:bodyPr>
            <a:normAutofit fontScale="77500" lnSpcReduction="20000"/>
          </a:bodyPr>
          <a:lstStyle/>
          <a:p>
            <a:pPr>
              <a:buNone/>
            </a:pPr>
            <a:endParaRPr lang="en-US" dirty="0" smtClean="0"/>
          </a:p>
          <a:p>
            <a:pPr>
              <a:buNone/>
            </a:pPr>
            <a:r>
              <a:rPr lang="en-US" dirty="0" smtClean="0"/>
              <a:t>Two Options Given to the Service Provider:</a:t>
            </a:r>
          </a:p>
          <a:p>
            <a:pPr>
              <a:buNone/>
            </a:pPr>
            <a:endParaRPr lang="en-US" dirty="0" smtClean="0"/>
          </a:p>
          <a:p>
            <a:pPr algn="just"/>
            <a:r>
              <a:rPr lang="en-US" dirty="0" err="1" smtClean="0"/>
              <a:t>i</a:t>
            </a:r>
            <a:r>
              <a:rPr lang="en-US" dirty="0" smtClean="0"/>
              <a:t>. Either upgrading the current system (underlying solution components and infrastructure) to the current and supported versions as required and implement the MCA21 v2 requirements on the upgraded system </a:t>
            </a:r>
          </a:p>
          <a:p>
            <a:pPr>
              <a:buNone/>
            </a:pPr>
            <a:r>
              <a:rPr lang="en-US" dirty="0" smtClean="0"/>
              <a:t>Or </a:t>
            </a:r>
          </a:p>
          <a:p>
            <a:pPr algn="just"/>
            <a:r>
              <a:rPr lang="en-US" dirty="0" smtClean="0"/>
              <a:t>ii. Rebuild the entire existing solution on new solution components and infrastructure and implement the MCA21 v2 requirements on the new architecture.</a:t>
            </a:r>
          </a:p>
          <a:p>
            <a:pPr algn="just">
              <a:buNone/>
            </a:pPr>
            <a:r>
              <a:rPr lang="en-US" dirty="0" smtClean="0"/>
              <a:t>                                     </a:t>
            </a:r>
          </a:p>
          <a:p>
            <a:pPr algn="just">
              <a:buNone/>
            </a:pPr>
            <a:endParaRPr lang="en-US" dirty="0"/>
          </a:p>
        </p:txBody>
      </p:sp>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716280"/>
          </a:xfrm>
        </p:spPr>
        <p:txBody>
          <a:bodyPr>
            <a:normAutofit/>
          </a:bodyPr>
          <a:lstStyle/>
          <a:p>
            <a:r>
              <a:rPr lang="en-US" sz="3200" dirty="0" smtClean="0"/>
              <a:t>MCA21 Requires Consistent Improvement </a:t>
            </a:r>
            <a:endParaRPr lang="en-US" sz="3200" dirty="0"/>
          </a:p>
        </p:txBody>
      </p:sp>
      <p:sp>
        <p:nvSpPr>
          <p:cNvPr id="3" name="Content Placeholder 2"/>
          <p:cNvSpPr>
            <a:spLocks noGrp="1"/>
          </p:cNvSpPr>
          <p:nvPr>
            <p:ph sz="half" idx="1"/>
          </p:nvPr>
        </p:nvSpPr>
        <p:spPr>
          <a:xfrm>
            <a:off x="1435608" y="1066800"/>
            <a:ext cx="3657600" cy="5715000"/>
          </a:xfrm>
        </p:spPr>
        <p:txBody>
          <a:bodyPr>
            <a:noAutofit/>
          </a:bodyPr>
          <a:lstStyle/>
          <a:p>
            <a:pPr lvl="0" algn="just">
              <a:buNone/>
            </a:pPr>
            <a:r>
              <a:rPr lang="en-US" sz="1400" b="1" dirty="0" smtClean="0"/>
              <a:t>Certain  Bad Spots</a:t>
            </a:r>
            <a:r>
              <a:rPr lang="en-US" sz="1400" dirty="0" smtClean="0"/>
              <a:t>:</a:t>
            </a:r>
          </a:p>
          <a:p>
            <a:pPr lvl="0" algn="just"/>
            <a:r>
              <a:rPr lang="en-US" sz="1400" dirty="0" smtClean="0"/>
              <a:t>In case of change of Operator,  the  performance of MCA21 is being affected;</a:t>
            </a:r>
          </a:p>
          <a:p>
            <a:pPr lvl="0" algn="just"/>
            <a:r>
              <a:rPr lang="en-US" sz="1400" dirty="0" smtClean="0"/>
              <a:t>At the peek hours of load, the server becomes dead slow; </a:t>
            </a:r>
          </a:p>
          <a:p>
            <a:pPr lvl="0" algn="just"/>
            <a:r>
              <a:rPr lang="en-US" sz="1400" dirty="0" smtClean="0"/>
              <a:t>In respect of the documents which can be allowed through STP,  there  have been the incidents of wrong filing of certain  papers as addendums to the prescribed forms.</a:t>
            </a:r>
          </a:p>
          <a:p>
            <a:pPr lvl="0" algn="just"/>
            <a:r>
              <a:rPr lang="en-US" sz="1400" dirty="0" smtClean="0"/>
              <a:t>In view of the lack of skilled manpower commensurate to the work load, the performance of the MCA offices is not being appreciated at all times.</a:t>
            </a:r>
          </a:p>
          <a:p>
            <a:pPr lvl="0" algn="just"/>
            <a:r>
              <a:rPr lang="en-US" sz="1400" dirty="0" smtClean="0"/>
              <a:t>Certain forms if not resubmitted in time, it requires permission from MCA causing delay. (Example Form No.5);</a:t>
            </a:r>
          </a:p>
          <a:p>
            <a:pPr lvl="0" algn="just"/>
            <a:r>
              <a:rPr lang="en-US" sz="1400" dirty="0" smtClean="0"/>
              <a:t>Lack of data base of  for “Popular and Resembling Company Names”. </a:t>
            </a:r>
          </a:p>
          <a:p>
            <a:pPr lvl="0" algn="just"/>
            <a:r>
              <a:rPr lang="en-US" sz="1400" dirty="0" smtClean="0"/>
              <a:t>Delay in registering document filed as a single transaction involving  two officers; (Transfer of Registered office from one state to another) </a:t>
            </a:r>
          </a:p>
          <a:p>
            <a:pPr>
              <a:buNone/>
            </a:pPr>
            <a:endParaRPr lang="en-US" sz="1400" dirty="0"/>
          </a:p>
        </p:txBody>
      </p:sp>
      <p:sp>
        <p:nvSpPr>
          <p:cNvPr id="4" name="Content Placeholder 3"/>
          <p:cNvSpPr>
            <a:spLocks noGrp="1"/>
          </p:cNvSpPr>
          <p:nvPr>
            <p:ph sz="half" idx="2"/>
          </p:nvPr>
        </p:nvSpPr>
        <p:spPr>
          <a:xfrm>
            <a:off x="5276088" y="990600"/>
            <a:ext cx="3657600" cy="5410200"/>
          </a:xfrm>
        </p:spPr>
        <p:txBody>
          <a:bodyPr>
            <a:normAutofit fontScale="32500" lnSpcReduction="20000"/>
          </a:bodyPr>
          <a:lstStyle/>
          <a:p>
            <a:pPr algn="just">
              <a:buNone/>
            </a:pPr>
            <a:endParaRPr lang="en-US" b="1" dirty="0" smtClean="0"/>
          </a:p>
          <a:p>
            <a:pPr algn="just">
              <a:buNone/>
            </a:pPr>
            <a:r>
              <a:rPr lang="en-US" sz="4900" b="1" dirty="0" smtClean="0"/>
              <a:t>Improvements Suggested:</a:t>
            </a:r>
          </a:p>
          <a:p>
            <a:pPr algn="just">
              <a:buNone/>
            </a:pPr>
            <a:endParaRPr lang="en-US" sz="4900" b="1" dirty="0" smtClean="0"/>
          </a:p>
          <a:p>
            <a:pPr algn="just"/>
            <a:r>
              <a:rPr lang="en-US" sz="4900" dirty="0" smtClean="0"/>
              <a:t>Operator change should not be hurdle for the stakeholders; </a:t>
            </a:r>
          </a:p>
          <a:p>
            <a:pPr lvl="0" algn="just"/>
            <a:r>
              <a:rPr lang="en-US" sz="4900" dirty="0" smtClean="0"/>
              <a:t>Consistent speed should be maintained irrespective of the load of the server. If required, server capacity should be enhanced;</a:t>
            </a:r>
          </a:p>
          <a:p>
            <a:pPr algn="just"/>
            <a:r>
              <a:rPr lang="en-US" sz="4900" dirty="0" smtClean="0"/>
              <a:t>Improvised mechanism should be maintained to cross verify the documents, at the time their uploading, which do not require  approval of MCA officers (STP- Straight Through Process);</a:t>
            </a:r>
          </a:p>
          <a:p>
            <a:pPr algn="just"/>
            <a:r>
              <a:rPr lang="en-US" sz="4900" dirty="0" smtClean="0"/>
              <a:t>File Size limitation should be enhanced;</a:t>
            </a:r>
          </a:p>
          <a:p>
            <a:pPr algn="just"/>
            <a:r>
              <a:rPr lang="en-US" sz="4900" dirty="0" smtClean="0"/>
              <a:t>Re-capturing of existing MCA21 data into new forms at the time of filling the document </a:t>
            </a:r>
          </a:p>
          <a:p>
            <a:pPr algn="just"/>
            <a:r>
              <a:rPr lang="en-US" sz="4900" dirty="0" smtClean="0"/>
              <a:t>Skilled Manpower should commensurately  be maintained. </a:t>
            </a:r>
          </a:p>
          <a:p>
            <a:pPr algn="just"/>
            <a:r>
              <a:rPr lang="en-US" sz="4900" dirty="0" smtClean="0"/>
              <a:t>Some of the MCA offices like OL, CLB etc not yet computerized fully. </a:t>
            </a:r>
            <a:endParaRPr lang="en-US" sz="4900" dirty="0"/>
          </a:p>
        </p:txBody>
      </p:sp>
      <p:sp>
        <p:nvSpPr>
          <p:cNvPr id="5" name="Date Placeholder 4"/>
          <p:cNvSpPr>
            <a:spLocks noGrp="1"/>
          </p:cNvSpPr>
          <p:nvPr>
            <p:ph type="dt" sz="half" idx="10"/>
          </p:nvPr>
        </p:nvSpPr>
        <p:spPr/>
        <p:txBody>
          <a:bodyPr/>
          <a:lstStyle/>
          <a:p>
            <a:fld id="{E97AB267-99F6-4019-A52A-B77FD96587A5}" type="datetime6">
              <a:rPr lang="en-US" smtClean="0"/>
              <a:pPr/>
              <a:t>September 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p:txBody>
          <a:bodyPr>
            <a:normAutofit/>
          </a:bodyPr>
          <a:lstStyle/>
          <a:p>
            <a:pPr eaLnBrk="1" fontAlgn="auto" hangingPunct="1">
              <a:spcAft>
                <a:spcPts val="0"/>
              </a:spcAft>
              <a:defRPr/>
            </a:pPr>
            <a:r>
              <a:rPr lang="en-US" dirty="0" smtClean="0">
                <a:solidFill>
                  <a:schemeClr val="tx2">
                    <a:satMod val="130000"/>
                  </a:schemeClr>
                </a:solidFill>
              </a:rPr>
              <a:t>MCA 21 other Initiatives </a:t>
            </a:r>
          </a:p>
        </p:txBody>
      </p:sp>
      <p:sp>
        <p:nvSpPr>
          <p:cNvPr id="33795" name="Rectangle 3"/>
          <p:cNvSpPr>
            <a:spLocks noGrp="1"/>
          </p:cNvSpPr>
          <p:nvPr>
            <p:ph idx="1"/>
          </p:nvPr>
        </p:nvSpPr>
        <p:spPr/>
        <p:txBody>
          <a:bodyPr>
            <a:normAutofit lnSpcReduction="10000"/>
          </a:bodyPr>
          <a:lstStyle/>
          <a:p>
            <a:pPr eaLnBrk="1" hangingPunct="1"/>
            <a:r>
              <a:rPr lang="en-US" sz="2800" dirty="0" smtClean="0"/>
              <a:t>Corporate Governance Voluntary Guidelines 2009</a:t>
            </a:r>
          </a:p>
          <a:p>
            <a:pPr eaLnBrk="1" hangingPunct="1">
              <a:buFont typeface="Arial" charset="0"/>
              <a:buNone/>
            </a:pPr>
            <a:endParaRPr lang="en-US" sz="2800" dirty="0" smtClean="0"/>
          </a:p>
          <a:p>
            <a:pPr eaLnBrk="1" hangingPunct="1"/>
            <a:r>
              <a:rPr lang="en-US" sz="2800" dirty="0" smtClean="0"/>
              <a:t>Corporate Social Responsibility Voluntary Guidelines, 2009</a:t>
            </a:r>
          </a:p>
          <a:p>
            <a:pPr eaLnBrk="1" hangingPunct="1">
              <a:buFont typeface="Arial" charset="0"/>
              <a:buNone/>
            </a:pPr>
            <a:endParaRPr lang="en-US" sz="2800" dirty="0" smtClean="0"/>
          </a:p>
          <a:p>
            <a:pPr eaLnBrk="1" hangingPunct="1"/>
            <a:r>
              <a:rPr lang="en-US" sz="2800" dirty="0" smtClean="0"/>
              <a:t>Quick  and hassle free service delivery;</a:t>
            </a:r>
          </a:p>
          <a:p>
            <a:pPr eaLnBrk="1" hangingPunct="1">
              <a:buFont typeface="Arial" charset="0"/>
              <a:buNone/>
            </a:pPr>
            <a:endParaRPr lang="en-US" sz="2800" dirty="0" smtClean="0"/>
          </a:p>
          <a:p>
            <a:pPr eaLnBrk="1" hangingPunct="1"/>
            <a:r>
              <a:rPr lang="en-US" sz="2800" dirty="0" smtClean="0"/>
              <a:t>Result Frame Work Document (RFD) 2009-10 to 2013-14.</a:t>
            </a:r>
          </a:p>
        </p:txBody>
      </p:sp>
      <p:sp>
        <p:nvSpPr>
          <p:cNvPr id="4" name="Date Placeholder 3"/>
          <p:cNvSpPr>
            <a:spLocks noGrp="1"/>
          </p:cNvSpPr>
          <p:nvPr>
            <p:ph type="dt" sz="half" idx="10"/>
          </p:nvPr>
        </p:nvSpPr>
        <p:spPr/>
        <p:txBody>
          <a:bodyPr/>
          <a:lstStyle/>
          <a:p>
            <a:pPr>
              <a:defRPr/>
            </a:pPr>
            <a:fld id="{209ADD2A-8640-4B99-B1FA-DFF4881CD90F}" type="datetime6">
              <a:rPr lang="en-US" smtClean="0"/>
              <a:pPr>
                <a:defRPr/>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2">
                    <a:satMod val="130000"/>
                  </a:schemeClr>
                </a:solidFill>
              </a:rPr>
              <a:t> </a:t>
            </a:r>
            <a:r>
              <a:rPr lang="en-US" sz="3600" b="1" dirty="0" smtClean="0">
                <a:solidFill>
                  <a:schemeClr val="tx2">
                    <a:satMod val="130000"/>
                  </a:schemeClr>
                </a:solidFill>
              </a:rPr>
              <a:t>Awards and Accolades for  MCA21</a:t>
            </a:r>
          </a:p>
        </p:txBody>
      </p:sp>
      <p:sp>
        <p:nvSpPr>
          <p:cNvPr id="32771" name="Rectangle 3"/>
          <p:cNvSpPr>
            <a:spLocks noGrp="1"/>
          </p:cNvSpPr>
          <p:nvPr>
            <p:ph idx="1"/>
          </p:nvPr>
        </p:nvSpPr>
        <p:spPr>
          <a:xfrm>
            <a:off x="1435100" y="1447800"/>
            <a:ext cx="7499350" cy="5029200"/>
          </a:xfrm>
        </p:spPr>
        <p:txBody>
          <a:bodyPr>
            <a:normAutofit lnSpcReduction="10000"/>
          </a:bodyPr>
          <a:lstStyle/>
          <a:p>
            <a:pPr eaLnBrk="1" hangingPunct="1">
              <a:lnSpc>
                <a:spcPct val="80000"/>
              </a:lnSpc>
            </a:pPr>
            <a:r>
              <a:rPr lang="en-US" sz="2000" dirty="0" smtClean="0"/>
              <a:t>More than 3.5 million hits per day in the year 2008 itself;</a:t>
            </a:r>
          </a:p>
          <a:p>
            <a:pPr eaLnBrk="1" hangingPunct="1">
              <a:lnSpc>
                <a:spcPct val="80000"/>
              </a:lnSpc>
              <a:buFont typeface="Arial" charset="0"/>
              <a:buNone/>
            </a:pPr>
            <a:endParaRPr lang="en-US" sz="2000" dirty="0" smtClean="0"/>
          </a:p>
          <a:p>
            <a:pPr algn="just" eaLnBrk="1" hangingPunct="1">
              <a:lnSpc>
                <a:spcPct val="80000"/>
              </a:lnSpc>
            </a:pPr>
            <a:r>
              <a:rPr lang="en-US" sz="2000" dirty="0" smtClean="0"/>
              <a:t>The first year Review, conducted by the accounting firm KPMG among the CFOs, on behalf of Ministry of Information Technology, revealed that </a:t>
            </a:r>
            <a:r>
              <a:rPr lang="en-US" sz="2000" b="1" u="sng" dirty="0" smtClean="0"/>
              <a:t>a high 70 percent said they were satisfied with the program's rollout</a:t>
            </a:r>
            <a:r>
              <a:rPr lang="en-US" sz="2000" dirty="0" smtClean="0"/>
              <a:t>. </a:t>
            </a:r>
          </a:p>
          <a:p>
            <a:pPr algn="just" eaLnBrk="1" hangingPunct="1">
              <a:lnSpc>
                <a:spcPct val="80000"/>
              </a:lnSpc>
              <a:buFont typeface="Arial" charset="0"/>
              <a:buNone/>
            </a:pPr>
            <a:endParaRPr lang="en-US" sz="2000" dirty="0" smtClean="0"/>
          </a:p>
          <a:p>
            <a:pPr algn="just" eaLnBrk="1" hangingPunct="1">
              <a:lnSpc>
                <a:spcPct val="80000"/>
              </a:lnSpc>
            </a:pPr>
            <a:r>
              <a:rPr lang="en-US" sz="2000" dirty="0" smtClean="0"/>
              <a:t>The MCA21 project got the Dataquest</a:t>
            </a:r>
            <a:r>
              <a:rPr lang="en-US" sz="2000" b="1" u="sng" dirty="0" smtClean="0"/>
              <a:t> IT Path-Breaker Award for 2006 </a:t>
            </a:r>
            <a:r>
              <a:rPr lang="en-US" sz="2000" dirty="0" smtClean="0"/>
              <a:t>in recognition of its impact in the area of e-governance. </a:t>
            </a:r>
          </a:p>
          <a:p>
            <a:pPr algn="just" eaLnBrk="1" hangingPunct="1">
              <a:lnSpc>
                <a:spcPct val="80000"/>
              </a:lnSpc>
              <a:buFont typeface="Arial" charset="0"/>
              <a:buNone/>
            </a:pPr>
            <a:endParaRPr lang="en-US" sz="2000" dirty="0" smtClean="0"/>
          </a:p>
          <a:p>
            <a:pPr algn="just" eaLnBrk="1" hangingPunct="1">
              <a:lnSpc>
                <a:spcPct val="80000"/>
              </a:lnSpc>
            </a:pPr>
            <a:r>
              <a:rPr lang="en-US" sz="2000" dirty="0" smtClean="0"/>
              <a:t>In February '08, the </a:t>
            </a:r>
            <a:r>
              <a:rPr lang="en-US" sz="2000" dirty="0" err="1" smtClean="0"/>
              <a:t>Govt</a:t>
            </a:r>
            <a:r>
              <a:rPr lang="en-US" sz="2000" dirty="0" smtClean="0"/>
              <a:t> of India, through Department of Personnel jointly with Department of Information Technology, has conferred </a:t>
            </a:r>
            <a:r>
              <a:rPr lang="en-US" sz="2000" b="1" u="sng" dirty="0" smtClean="0"/>
              <a:t>Gold Award on MCA21 for Excellence in Government Process Reengineering;</a:t>
            </a:r>
          </a:p>
          <a:p>
            <a:pPr algn="just" eaLnBrk="1" hangingPunct="1">
              <a:lnSpc>
                <a:spcPct val="80000"/>
              </a:lnSpc>
              <a:buFont typeface="Arial" charset="0"/>
              <a:buNone/>
            </a:pPr>
            <a:endParaRPr lang="en-US" sz="2000" b="1" u="sng" dirty="0" smtClean="0"/>
          </a:p>
          <a:p>
            <a:pPr algn="just" eaLnBrk="1" hangingPunct="1">
              <a:lnSpc>
                <a:spcPct val="80000"/>
              </a:lnSpc>
            </a:pPr>
            <a:r>
              <a:rPr lang="en-US" sz="2000" dirty="0" smtClean="0"/>
              <a:t>Appreciation from the President of  India and the PM, and apart from that all Professionals/ Investigating Authorities/ Press and Stakeholders avail optimum utilization of e-services.</a:t>
            </a:r>
          </a:p>
          <a:p>
            <a:pPr algn="just">
              <a:lnSpc>
                <a:spcPct val="80000"/>
              </a:lnSpc>
              <a:buNone/>
            </a:pPr>
            <a:r>
              <a:rPr lang="en-US" sz="2000" dirty="0" smtClean="0"/>
              <a:t>                                                                ………..</a:t>
            </a:r>
            <a:r>
              <a:rPr lang="en-US" sz="2000" b="1" dirty="0" smtClean="0"/>
              <a:t>(Concluded)</a:t>
            </a:r>
            <a:r>
              <a:rPr lang="en-US" sz="2000" dirty="0" smtClean="0"/>
              <a:t> </a:t>
            </a:r>
          </a:p>
          <a:p>
            <a:pPr eaLnBrk="1" hangingPunct="1">
              <a:lnSpc>
                <a:spcPct val="80000"/>
              </a:lnSpc>
              <a:buFont typeface="Arial" charset="0"/>
              <a:buNone/>
            </a:pPr>
            <a:endParaRPr lang="en-US" sz="2000" dirty="0" smtClean="0"/>
          </a:p>
        </p:txBody>
      </p:sp>
      <p:sp>
        <p:nvSpPr>
          <p:cNvPr id="4" name="Date Placeholder 3"/>
          <p:cNvSpPr>
            <a:spLocks noGrp="1"/>
          </p:cNvSpPr>
          <p:nvPr>
            <p:ph type="dt" sz="half" idx="10"/>
          </p:nvPr>
        </p:nvSpPr>
        <p:spPr/>
        <p:txBody>
          <a:bodyPr/>
          <a:lstStyle/>
          <a:p>
            <a:pPr>
              <a:defRPr/>
            </a:pPr>
            <a:fld id="{FF755532-5F53-4C40-BFD3-EC56735C62FA}" type="datetime6">
              <a:rPr lang="en-US" smtClean="0"/>
              <a:pPr>
                <a:defRPr/>
              </a:pPr>
              <a:t>September 13</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68362"/>
          </a:xfrm>
        </p:spPr>
        <p:txBody>
          <a:bodyPr>
            <a:normAutofit/>
          </a:bodyPr>
          <a:lstStyle/>
          <a:p>
            <a:r>
              <a:rPr lang="en-US" sz="3200" dirty="0" smtClean="0"/>
              <a:t>GPR – An Ultimate:   A Conclusive Remark</a:t>
            </a:r>
            <a:endParaRPr lang="en-US" sz="3200" dirty="0"/>
          </a:p>
        </p:txBody>
      </p:sp>
      <p:sp>
        <p:nvSpPr>
          <p:cNvPr id="3" name="Content Placeholder 2"/>
          <p:cNvSpPr>
            <a:spLocks noGrp="1"/>
          </p:cNvSpPr>
          <p:nvPr>
            <p:ph idx="1"/>
          </p:nvPr>
        </p:nvSpPr>
        <p:spPr>
          <a:xfrm>
            <a:off x="1435608" y="1219200"/>
            <a:ext cx="7498080" cy="5257800"/>
          </a:xfrm>
        </p:spPr>
        <p:txBody>
          <a:bodyPr>
            <a:normAutofit fontScale="85000" lnSpcReduction="20000"/>
          </a:bodyPr>
          <a:lstStyle/>
          <a:p>
            <a:r>
              <a:rPr lang="en-US" dirty="0" smtClean="0"/>
              <a:t>Machine Mode Innovative System</a:t>
            </a:r>
          </a:p>
          <a:p>
            <a:r>
              <a:rPr lang="en-US" dirty="0" smtClean="0"/>
              <a:t>Speed </a:t>
            </a:r>
          </a:p>
          <a:p>
            <a:r>
              <a:rPr lang="en-US" dirty="0" smtClean="0"/>
              <a:t>Transparency </a:t>
            </a:r>
          </a:p>
          <a:p>
            <a:r>
              <a:rPr lang="en-US" dirty="0" smtClean="0"/>
              <a:t>Quality  </a:t>
            </a:r>
          </a:p>
          <a:p>
            <a:r>
              <a:rPr lang="en-US" dirty="0" smtClean="0"/>
              <a:t>Less Human Interface</a:t>
            </a:r>
          </a:p>
          <a:p>
            <a:r>
              <a:rPr lang="en-US" dirty="0" smtClean="0"/>
              <a:t>User Friendly</a:t>
            </a:r>
          </a:p>
          <a:p>
            <a:r>
              <a:rPr lang="en-US" dirty="0" smtClean="0"/>
              <a:t>Cost Effective</a:t>
            </a:r>
          </a:p>
          <a:p>
            <a:r>
              <a:rPr lang="en-US" dirty="0" smtClean="0"/>
              <a:t>Time Effective</a:t>
            </a:r>
          </a:p>
          <a:p>
            <a:r>
              <a:rPr lang="en-US" dirty="0" smtClean="0"/>
              <a:t>Saving of Scarce Human Resource</a:t>
            </a:r>
          </a:p>
          <a:p>
            <a:r>
              <a:rPr lang="en-US" dirty="0" smtClean="0"/>
              <a:t>Stakeholder Satisfaction</a:t>
            </a:r>
          </a:p>
          <a:p>
            <a:r>
              <a:rPr lang="en-US" dirty="0" smtClean="0"/>
              <a:t>Route for Advancement </a:t>
            </a:r>
          </a:p>
          <a:p>
            <a:r>
              <a:rPr lang="en-US" dirty="0" smtClean="0"/>
              <a:t>New Generation Tool</a:t>
            </a:r>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886896" y="457200"/>
            <a:ext cx="2743200" cy="3733800"/>
          </a:xfrm>
        </p:spPr>
        <p:txBody>
          <a:bodyPr/>
          <a:lstStyle/>
          <a:p>
            <a:pPr marL="26988"/>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THANKS TO ALL</a:t>
            </a:r>
            <a:br>
              <a:rPr lang="en-US" sz="1800" dirty="0" smtClean="0"/>
            </a:br>
            <a:r>
              <a:rPr lang="en-US" sz="1800" dirty="0" smtClean="0"/>
              <a:t> THE DISTINGUISHED PARTICIPANTS, OFFICERS  AND STAFF OF DIT, GNCT &amp; NIELIT.</a:t>
            </a:r>
            <a:br>
              <a:rPr lang="en-US" sz="1800" dirty="0" smtClean="0"/>
            </a:br>
            <a:r>
              <a:rPr lang="en-US" sz="1800" dirty="0" smtClean="0"/>
              <a:t/>
            </a:r>
            <a:br>
              <a:rPr lang="en-US" sz="1800" dirty="0" smtClean="0"/>
            </a:br>
            <a:r>
              <a:rPr lang="en-US" sz="1800" dirty="0" smtClean="0"/>
              <a:t/>
            </a:r>
            <a:br>
              <a:rPr lang="en-US" sz="1800" dirty="0" smtClean="0"/>
            </a:br>
            <a:r>
              <a:rPr lang="en-US" sz="1800" dirty="0" smtClean="0"/>
              <a:t/>
            </a:r>
            <a:br>
              <a:rPr lang="en-US" sz="1800" dirty="0" smtClean="0"/>
            </a:br>
            <a:r>
              <a:rPr lang="en-US" sz="1100" dirty="0" smtClean="0">
                <a:solidFill>
                  <a:schemeClr val="tx1"/>
                </a:solidFill>
              </a:rPr>
              <a:t>D. VIJAYA BHASKAR , ICLS (</a:t>
            </a:r>
            <a:r>
              <a:rPr lang="en-US" sz="1100" dirty="0" err="1" smtClean="0">
                <a:solidFill>
                  <a:schemeClr val="tx1"/>
                </a:solidFill>
              </a:rPr>
              <a:t>Rtd</a:t>
            </a:r>
            <a:r>
              <a:rPr lang="en-US" sz="1100" dirty="0" smtClean="0">
                <a:solidFill>
                  <a:schemeClr val="tx1"/>
                </a:solidFill>
              </a:rPr>
              <a:t>.), </a:t>
            </a:r>
            <a:br>
              <a:rPr lang="en-US" sz="1100" dirty="0" smtClean="0">
                <a:solidFill>
                  <a:schemeClr val="tx1"/>
                </a:solidFill>
              </a:rPr>
            </a:br>
            <a:r>
              <a:rPr lang="en-US" sz="1100" dirty="0" smtClean="0">
                <a:solidFill>
                  <a:schemeClr val="tx1"/>
                </a:solidFill>
              </a:rPr>
              <a:t>5-7-1/31, </a:t>
            </a:r>
            <a:r>
              <a:rPr lang="en-US" sz="1100" dirty="0" err="1" smtClean="0">
                <a:solidFill>
                  <a:schemeClr val="tx1"/>
                </a:solidFill>
              </a:rPr>
              <a:t>Hariharapuram</a:t>
            </a:r>
            <a:r>
              <a:rPr lang="en-US" sz="1100" dirty="0" smtClean="0">
                <a:solidFill>
                  <a:schemeClr val="tx1"/>
                </a:solidFill>
              </a:rPr>
              <a:t> Colony,</a:t>
            </a:r>
            <a:br>
              <a:rPr lang="en-US" sz="1100" dirty="0" smtClean="0">
                <a:solidFill>
                  <a:schemeClr val="tx1"/>
                </a:solidFill>
              </a:rPr>
            </a:br>
            <a:r>
              <a:rPr lang="en-US" sz="1100" dirty="0" err="1" smtClean="0">
                <a:solidFill>
                  <a:schemeClr val="tx1"/>
                </a:solidFill>
              </a:rPr>
              <a:t>Vanasthalipuram</a:t>
            </a:r>
            <a:r>
              <a:rPr lang="en-US" sz="1100" dirty="0" smtClean="0">
                <a:solidFill>
                  <a:schemeClr val="tx1"/>
                </a:solidFill>
              </a:rPr>
              <a:t>,</a:t>
            </a:r>
            <a:br>
              <a:rPr lang="en-US" sz="1100" dirty="0" smtClean="0">
                <a:solidFill>
                  <a:schemeClr val="tx1"/>
                </a:solidFill>
              </a:rPr>
            </a:br>
            <a:r>
              <a:rPr lang="en-US" sz="1100" u="sng" dirty="0" smtClean="0">
                <a:solidFill>
                  <a:schemeClr val="tx1"/>
                </a:solidFill>
              </a:rPr>
              <a:t>HYDERABAD- 500001</a:t>
            </a:r>
            <a:br>
              <a:rPr lang="en-US" sz="1100" u="sng" dirty="0" smtClean="0">
                <a:solidFill>
                  <a:schemeClr val="tx1"/>
                </a:solidFill>
              </a:rPr>
            </a:br>
            <a:r>
              <a:rPr lang="en-US" sz="1100" dirty="0" smtClean="0">
                <a:solidFill>
                  <a:schemeClr val="tx1"/>
                </a:solidFill>
              </a:rPr>
              <a:t>E-mail: </a:t>
            </a:r>
            <a:r>
              <a:rPr lang="en-US" sz="1100" dirty="0" smtClean="0">
                <a:solidFill>
                  <a:schemeClr val="tx1"/>
                </a:solidFill>
                <a:hlinkClick r:id="rId2"/>
              </a:rPr>
              <a:t>vizubhas@gmail.com</a:t>
            </a:r>
            <a:r>
              <a:rPr lang="en-US" sz="1100" dirty="0" smtClean="0">
                <a:solidFill>
                  <a:schemeClr val="tx1"/>
                </a:solidFill>
              </a:rPr>
              <a:t/>
            </a:r>
            <a:br>
              <a:rPr lang="en-US" sz="1100" dirty="0" smtClean="0">
                <a:solidFill>
                  <a:schemeClr val="tx1"/>
                </a:solidFill>
              </a:rPr>
            </a:br>
            <a:r>
              <a:rPr lang="en-US" sz="1100" dirty="0" smtClean="0">
                <a:solidFill>
                  <a:schemeClr val="tx1"/>
                </a:solidFill>
              </a:rPr>
              <a:t> Mobile No. +919490799961</a:t>
            </a:r>
            <a:br>
              <a:rPr lang="en-US" sz="1100" dirty="0" smtClean="0">
                <a:solidFill>
                  <a:schemeClr val="tx1"/>
                </a:solidFill>
              </a:rPr>
            </a:br>
            <a:endParaRPr lang="en-US" sz="1100" dirty="0"/>
          </a:p>
        </p:txBody>
      </p:sp>
      <p:sp>
        <p:nvSpPr>
          <p:cNvPr id="4" name="Date Placeholder 3"/>
          <p:cNvSpPr>
            <a:spLocks noGrp="1"/>
          </p:cNvSpPr>
          <p:nvPr>
            <p:ph type="dt" sz="half" idx="10"/>
          </p:nvPr>
        </p:nvSpPr>
        <p:spPr/>
        <p:txBody>
          <a:bodyPr/>
          <a:lstStyle/>
          <a:p>
            <a:fld id="{8728F976-7224-4A1D-AD42-16926C3B881A}"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a:p>
        </p:txBody>
      </p:sp>
      <p:pic>
        <p:nvPicPr>
          <p:cNvPr id="9" name="Picture Placeholder 8" descr="024.JPG"/>
          <p:cNvPicPr>
            <a:picLocks noGrp="1" noChangeAspect="1"/>
          </p:cNvPicPr>
          <p:nvPr>
            <p:ph type="pic" idx="1"/>
          </p:nvPr>
        </p:nvPicPr>
        <p:blipFill>
          <a:blip r:embed="rId3" cstate="print"/>
          <a:srcRect t="23491" b="23491"/>
          <a:stretch>
            <a:fillRect/>
          </a:stretch>
        </p:blipFill>
        <p:spPr/>
      </p:pic>
      <p:sp>
        <p:nvSpPr>
          <p:cNvPr id="8" name="Text Placeholder 7"/>
          <p:cNvSpPr>
            <a:spLocks noGrp="1"/>
          </p:cNvSpPr>
          <p:nvPr>
            <p:ph type="body" sz="half" idx="2"/>
          </p:nvPr>
        </p:nvSpPr>
        <p:spPr/>
        <p:txBody>
          <a:bodyPr/>
          <a:lstStyle/>
          <a:p>
            <a:r>
              <a:rPr lang="en-US" dirty="0" smtClean="0"/>
              <a:t>SRI VARASIDDI VINAYAKA SWAMY, HARIHARAPURAM COLONY, VANASTHALIPURAM, HYDERABAD -500 070</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Backdrop of Reengineering ?</a:t>
            </a:r>
            <a:endParaRPr lang="en-US" dirty="0"/>
          </a:p>
        </p:txBody>
      </p:sp>
      <p:sp>
        <p:nvSpPr>
          <p:cNvPr id="3" name="Content Placeholder 2"/>
          <p:cNvSpPr>
            <a:spLocks noGrp="1"/>
          </p:cNvSpPr>
          <p:nvPr>
            <p:ph idx="1"/>
          </p:nvPr>
        </p:nvSpPr>
        <p:spPr>
          <a:xfrm>
            <a:off x="1435608" y="1752600"/>
            <a:ext cx="7498080" cy="4495800"/>
          </a:xfrm>
        </p:spPr>
        <p:txBody>
          <a:bodyPr>
            <a:normAutofit fontScale="55000" lnSpcReduction="20000"/>
          </a:bodyPr>
          <a:lstStyle/>
          <a:p>
            <a:pPr algn="just"/>
            <a:endParaRPr lang="en-US" dirty="0" smtClean="0"/>
          </a:p>
          <a:p>
            <a:pPr algn="just">
              <a:lnSpc>
                <a:spcPct val="120000"/>
              </a:lnSpc>
            </a:pPr>
            <a:r>
              <a:rPr lang="en-US" sz="5100" baseline="-25000" dirty="0" smtClean="0"/>
              <a:t>In democracy, the people are the real sovereign. They appoint governments as well as dismiss them. They approve  policies and disapprove them. People must therefore be </a:t>
            </a:r>
            <a:r>
              <a:rPr lang="en-US" sz="5100" b="1" u="sng" baseline="-25000" dirty="0" smtClean="0"/>
              <a:t>well informed</a:t>
            </a:r>
            <a:r>
              <a:rPr lang="en-US" sz="5100" baseline="-25000" dirty="0" smtClean="0"/>
              <a:t>. </a:t>
            </a:r>
          </a:p>
          <a:p>
            <a:pPr algn="just">
              <a:lnSpc>
                <a:spcPct val="120000"/>
              </a:lnSpc>
              <a:buNone/>
            </a:pPr>
            <a:endParaRPr lang="en-US" sz="5100" baseline="-25000" dirty="0" smtClean="0"/>
          </a:p>
          <a:p>
            <a:pPr algn="just">
              <a:lnSpc>
                <a:spcPct val="120000"/>
              </a:lnSpc>
              <a:buNone/>
            </a:pPr>
            <a:endParaRPr lang="en-US" sz="5100" baseline="-25000" dirty="0" smtClean="0"/>
          </a:p>
          <a:p>
            <a:pPr algn="just">
              <a:lnSpc>
                <a:spcPct val="120000"/>
              </a:lnSpc>
            </a:pPr>
            <a:r>
              <a:rPr lang="en-US" sz="5100" baseline="-25000" dirty="0" smtClean="0"/>
              <a:t>The Indian State wanted to bring about </a:t>
            </a:r>
            <a:r>
              <a:rPr lang="en-US" sz="5100" b="1" u="sng" baseline="-25000" dirty="0" smtClean="0"/>
              <a:t>development through centralized planning.</a:t>
            </a:r>
            <a:r>
              <a:rPr lang="en-US" sz="5100" baseline="-25000" dirty="0" smtClean="0"/>
              <a:t> But in the absence of </a:t>
            </a:r>
            <a:r>
              <a:rPr lang="en-US" sz="5100" b="1" u="sng" baseline="-25000" dirty="0" smtClean="0"/>
              <a:t>people’s participation</a:t>
            </a:r>
            <a:r>
              <a:rPr lang="en-US" sz="5100" baseline="-25000" dirty="0" smtClean="0"/>
              <a:t>, such planning was bound to be dominated by bureaucracy and vested interests. Their domination in turn made the Indian State more authoritarian. </a:t>
            </a:r>
          </a:p>
          <a:p>
            <a:pPr algn="just">
              <a:buNone/>
            </a:pPr>
            <a:endParaRPr lang="en-US" dirty="0" smtClean="0"/>
          </a:p>
          <a:p>
            <a:pPr algn="just">
              <a:buNone/>
            </a:pPr>
            <a:r>
              <a:rPr lang="en-US" dirty="0" smtClean="0"/>
              <a:t>                                                                                 -DR. S.P.SATHE</a:t>
            </a:r>
          </a:p>
          <a:p>
            <a:pPr algn="just">
              <a:buNone/>
            </a:pPr>
            <a:r>
              <a:rPr lang="en-US" dirty="0" smtClean="0"/>
              <a:t> </a:t>
            </a:r>
          </a:p>
          <a:p>
            <a:pPr algn="just"/>
            <a:endParaRPr lang="en-US" dirty="0" smtClean="0"/>
          </a:p>
          <a:p>
            <a:pPr algn="just"/>
            <a:endParaRPr lang="en-US" dirty="0"/>
          </a:p>
        </p:txBody>
      </p:sp>
      <p:sp>
        <p:nvSpPr>
          <p:cNvPr id="4" name="Date Placeholder 3"/>
          <p:cNvSpPr>
            <a:spLocks noGrp="1"/>
          </p:cNvSpPr>
          <p:nvPr>
            <p:ph type="dt" sz="half" idx="10"/>
          </p:nvPr>
        </p:nvSpPr>
        <p:spPr/>
        <p:txBody>
          <a:bodyPr/>
          <a:lstStyle/>
          <a:p>
            <a:fld id="{AA61B94D-3A22-45C0-B36D-51ED644CA429}"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Process  Needs  Transparency </a:t>
            </a:r>
            <a:r>
              <a:rPr lang="en-US" dirty="0" smtClean="0"/>
              <a:t> </a:t>
            </a:r>
            <a:endParaRPr lang="en-US" dirty="0"/>
          </a:p>
        </p:txBody>
      </p:sp>
      <p:sp>
        <p:nvSpPr>
          <p:cNvPr id="3" name="Content Placeholder 2"/>
          <p:cNvSpPr>
            <a:spLocks noGrp="1"/>
          </p:cNvSpPr>
          <p:nvPr>
            <p:ph idx="1"/>
          </p:nvPr>
        </p:nvSpPr>
        <p:spPr>
          <a:xfrm>
            <a:off x="1435608" y="1447800"/>
            <a:ext cx="7498080" cy="4953000"/>
          </a:xfrm>
        </p:spPr>
        <p:txBody>
          <a:bodyPr>
            <a:normAutofit fontScale="85000" lnSpcReduction="20000"/>
          </a:bodyPr>
          <a:lstStyle/>
          <a:p>
            <a:pPr algn="just"/>
            <a:r>
              <a:rPr lang="en-US" dirty="0" smtClean="0"/>
              <a:t>Secrecy breeds corruption, openness promotes equality, objectivity and impartiality. Therefore, not </a:t>
            </a:r>
            <a:r>
              <a:rPr lang="en-US" b="1" u="sng" dirty="0" smtClean="0"/>
              <a:t>giving information must be an exception and giving  information must be the rule. </a:t>
            </a:r>
          </a:p>
          <a:p>
            <a:pPr algn="just">
              <a:buNone/>
            </a:pPr>
            <a:endParaRPr lang="en-US" dirty="0" smtClean="0"/>
          </a:p>
          <a:p>
            <a:pPr algn="just"/>
            <a:r>
              <a:rPr lang="en-US" dirty="0" smtClean="0"/>
              <a:t>We must convert the secrecy regime into information regime in which all the public bodies will become </a:t>
            </a:r>
            <a:r>
              <a:rPr lang="en-US" b="1" u="sng" dirty="0" smtClean="0"/>
              <a:t>transparent</a:t>
            </a:r>
            <a:r>
              <a:rPr lang="en-US" dirty="0" smtClean="0"/>
              <a:t> and all interpersonal relations will be informed by mutual confidence and trust. In such a regime, exploitation, deceit, oppression, authoritarianism  are bound to be less.                                    </a:t>
            </a:r>
          </a:p>
          <a:p>
            <a:pPr algn="just">
              <a:buNone/>
            </a:pPr>
            <a:r>
              <a:rPr lang="en-US" dirty="0" smtClean="0"/>
              <a:t>                                                  -DR. S.P.SATHE</a:t>
            </a:r>
          </a:p>
          <a:p>
            <a:pPr algn="just"/>
            <a:endParaRPr lang="en-US" dirty="0"/>
          </a:p>
        </p:txBody>
      </p:sp>
      <p:sp>
        <p:nvSpPr>
          <p:cNvPr id="4" name="Date Placeholder 3"/>
          <p:cNvSpPr>
            <a:spLocks noGrp="1"/>
          </p:cNvSpPr>
          <p:nvPr>
            <p:ph type="dt" sz="half" idx="10"/>
          </p:nvPr>
        </p:nvSpPr>
        <p:spPr/>
        <p:txBody>
          <a:bodyPr/>
          <a:lstStyle/>
          <a:p>
            <a:fld id="{282AF86F-9B71-4DBF-A1EA-1D694231F793}"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Need for the Change Management !</a:t>
            </a:r>
            <a:endParaRPr lang="en-US" dirty="0"/>
          </a:p>
        </p:txBody>
      </p:sp>
      <p:sp>
        <p:nvSpPr>
          <p:cNvPr id="3" name="Content Placeholder 2"/>
          <p:cNvSpPr>
            <a:spLocks noGrp="1"/>
          </p:cNvSpPr>
          <p:nvPr>
            <p:ph idx="1"/>
          </p:nvPr>
        </p:nvSpPr>
        <p:spPr>
          <a:xfrm>
            <a:off x="1435608" y="1295400"/>
            <a:ext cx="7498080" cy="5105400"/>
          </a:xfrm>
        </p:spPr>
        <p:txBody>
          <a:bodyPr>
            <a:normAutofit fontScale="85000" lnSpcReduction="10000"/>
          </a:bodyPr>
          <a:lstStyle/>
          <a:p>
            <a:pPr algn="just"/>
            <a:r>
              <a:rPr lang="en-US" dirty="0" smtClean="0"/>
              <a:t>“Many e-Government initiatives failed because they do not focus sufficient on psychological aspect. Every Strategy is carried out by human. Therefore, the success of the strategy implementation depends on a great amount of their commitment. The corporate culture of the public administration has a huge impact on the behavior of the </a:t>
            </a:r>
            <a:r>
              <a:rPr lang="en-US" b="1" dirty="0" smtClean="0"/>
              <a:t>civil servants</a:t>
            </a:r>
            <a:r>
              <a:rPr lang="en-US" dirty="0" smtClean="0"/>
              <a:t>. Therefore it is one of the decisive factors. The change management concept has to cope with these challenges.”</a:t>
            </a:r>
          </a:p>
          <a:p>
            <a:pPr>
              <a:buNone/>
            </a:pPr>
            <a:r>
              <a:rPr lang="en-US" dirty="0" smtClean="0"/>
              <a:t>					                  </a:t>
            </a:r>
            <a:r>
              <a:rPr lang="en-US" sz="1400" dirty="0" smtClean="0"/>
              <a:t>-</a:t>
            </a:r>
            <a:r>
              <a:rPr lang="en-US" sz="1400" b="1" dirty="0" smtClean="0"/>
              <a:t>Prof. Dr. </a:t>
            </a:r>
            <a:r>
              <a:rPr lang="en-US" sz="1400" b="1" dirty="0" err="1" smtClean="0"/>
              <a:t>h.c</a:t>
            </a:r>
            <a:r>
              <a:rPr lang="en-US" sz="1400" b="1" dirty="0" smtClean="0"/>
              <a:t>. </a:t>
            </a:r>
            <a:r>
              <a:rPr lang="en-US" sz="1400" b="1" dirty="0" err="1" smtClean="0"/>
              <a:t>mult</a:t>
            </a:r>
            <a:r>
              <a:rPr lang="en-US" sz="1400" b="1" dirty="0" smtClean="0"/>
              <a:t>,                                        				               Institute of Information  Systems, 				                                     </a:t>
            </a:r>
            <a:r>
              <a:rPr lang="en-US" sz="1400" b="1" dirty="0" err="1" smtClean="0"/>
              <a:t>Bruecken</a:t>
            </a:r>
            <a:r>
              <a:rPr lang="en-US" sz="1400" b="1" dirty="0" smtClean="0"/>
              <a:t>, Germany” </a:t>
            </a:r>
            <a:endParaRPr lang="en-US" sz="1400" dirty="0" smtClean="0"/>
          </a:p>
          <a:p>
            <a:pPr algn="just">
              <a:buNone/>
            </a:pPr>
            <a:endParaRPr lang="en-US" dirty="0" smtClean="0"/>
          </a:p>
          <a:p>
            <a:endParaRPr lang="en-US" dirty="0"/>
          </a:p>
        </p:txBody>
      </p:sp>
      <p:sp>
        <p:nvSpPr>
          <p:cNvPr id="4" name="Date Placeholder 3"/>
          <p:cNvSpPr>
            <a:spLocks noGrp="1"/>
          </p:cNvSpPr>
          <p:nvPr>
            <p:ph type="dt" sz="half" idx="10"/>
          </p:nvPr>
        </p:nvSpPr>
        <p:spPr/>
        <p:txBody>
          <a:bodyPr/>
          <a:lstStyle/>
          <a:p>
            <a:fld id="{B7376831-5DC0-4C92-ABFF-01AFB1A97408}"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Relationship between Public Servants and Ministers.</a:t>
            </a:r>
            <a:endParaRPr lang="en-US" dirty="0"/>
          </a:p>
        </p:txBody>
      </p:sp>
      <p:sp>
        <p:nvSpPr>
          <p:cNvPr id="3" name="Content Placeholder 2"/>
          <p:cNvSpPr>
            <a:spLocks noGrp="1"/>
          </p:cNvSpPr>
          <p:nvPr>
            <p:ph idx="1"/>
          </p:nvPr>
        </p:nvSpPr>
        <p:spPr/>
        <p:txBody>
          <a:bodyPr>
            <a:normAutofit fontScale="25000" lnSpcReduction="20000"/>
          </a:bodyPr>
          <a:lstStyle/>
          <a:p>
            <a:pPr algn="just">
              <a:lnSpc>
                <a:spcPct val="80000"/>
              </a:lnSpc>
            </a:pPr>
            <a:endParaRPr lang="en-US" dirty="0" smtClean="0"/>
          </a:p>
          <a:p>
            <a:pPr algn="just">
              <a:lnSpc>
                <a:spcPct val="120000"/>
              </a:lnSpc>
              <a:buNone/>
            </a:pPr>
            <a:r>
              <a:rPr lang="en-US" sz="7200" dirty="0" smtClean="0"/>
              <a:t> </a:t>
            </a:r>
            <a:r>
              <a:rPr lang="en-US" sz="8000" dirty="0" smtClean="0"/>
              <a:t>  “Unfashionable though it may be to say so, bureaucracy has its uses. It acts as the repository of specialised knowledge and as a counterweight to short- term political expediency and opportunism. The </a:t>
            </a:r>
            <a:r>
              <a:rPr lang="en-US" sz="8000" b="1" dirty="0" smtClean="0"/>
              <a:t>civil service</a:t>
            </a:r>
            <a:r>
              <a:rPr lang="en-US" sz="8000" dirty="0" smtClean="0"/>
              <a:t> is the locus of institutional memory and the bearer of institutional scepticism. It stands for integrity and probity against partisan interest and corruption. It is also a political necessity. Ministers may want responsiveness and better services. They also want the older arts. The good department secretaries spot the pot holes before ministers fall in, and pull ministers out after they    “ have fallen in, then pretend they never fell in at all.”</a:t>
            </a:r>
          </a:p>
          <a:p>
            <a:pPr algn="just">
              <a:lnSpc>
                <a:spcPct val="120000"/>
              </a:lnSpc>
              <a:buNone/>
            </a:pPr>
            <a:endParaRPr lang="en-US" sz="8000" dirty="0" smtClean="0"/>
          </a:p>
          <a:p>
            <a:pPr algn="just">
              <a:lnSpc>
                <a:spcPct val="80000"/>
              </a:lnSpc>
              <a:buNone/>
            </a:pPr>
            <a:r>
              <a:rPr lang="en-US" sz="8000" b="1" dirty="0" smtClean="0"/>
              <a:t>                                                              -Professor Rod Rhodes </a:t>
            </a:r>
            <a:r>
              <a:rPr lang="en-US" sz="8000" dirty="0" smtClean="0"/>
              <a:t>           			                     Australian National University </a:t>
            </a:r>
          </a:p>
          <a:p>
            <a:pPr algn="just">
              <a:lnSpc>
                <a:spcPct val="80000"/>
              </a:lnSpc>
              <a:buNone/>
            </a:pPr>
            <a:r>
              <a:rPr lang="en-US" sz="8000" dirty="0" smtClean="0"/>
              <a:t>                                                                           on </a:t>
            </a:r>
          </a:p>
          <a:p>
            <a:pPr algn="just">
              <a:lnSpc>
                <a:spcPct val="80000"/>
              </a:lnSpc>
              <a:buNone/>
            </a:pPr>
            <a:r>
              <a:rPr lang="en-US" sz="8000" dirty="0" smtClean="0"/>
              <a:t>                                                         Relationship between Public    	 		                                Servants and Ministers. </a:t>
            </a:r>
            <a:endParaRPr lang="en-US" sz="7200" dirty="0" smtClean="0"/>
          </a:p>
          <a:p>
            <a:pPr>
              <a:buNone/>
            </a:pPr>
            <a:endParaRPr lang="en-US" sz="7200" dirty="0"/>
          </a:p>
        </p:txBody>
      </p:sp>
      <p:sp>
        <p:nvSpPr>
          <p:cNvPr id="4" name="Date Placeholder 3"/>
          <p:cNvSpPr>
            <a:spLocks noGrp="1"/>
          </p:cNvSpPr>
          <p:nvPr>
            <p:ph type="dt" sz="half" idx="10"/>
          </p:nvPr>
        </p:nvSpPr>
        <p:spPr/>
        <p:txBody>
          <a:bodyPr/>
          <a:lstStyle/>
          <a:p>
            <a:fld id="{AA6EE263-E136-4FC8-AE39-3B00B3896A47}" type="datetime6">
              <a:rPr lang="en-US" smtClean="0"/>
              <a:pPr/>
              <a:t>September 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654</TotalTime>
  <Words>4098</Words>
  <Application>Microsoft Office PowerPoint</Application>
  <PresentationFormat>On-screen Show (4:3)</PresentationFormat>
  <Paragraphs>630</Paragraphs>
  <Slides>56</Slides>
  <Notes>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Solstice</vt:lpstr>
      <vt:lpstr> Government Process Re-engineering (GPR)- Physical Mode to Machine Mode - MCA21</vt:lpstr>
      <vt:lpstr>Slides Index-I</vt:lpstr>
      <vt:lpstr>Slides Index-II</vt:lpstr>
      <vt:lpstr>  What is ‘Process’ ?</vt:lpstr>
      <vt:lpstr>What is ‘Re-engineering’ ?</vt:lpstr>
      <vt:lpstr> Backdrop of Reengineering ?</vt:lpstr>
      <vt:lpstr>Process  Needs  Transparency  </vt:lpstr>
      <vt:lpstr>Need for the Change Management !</vt:lpstr>
      <vt:lpstr>Relationship between Public Servants and Ministers.</vt:lpstr>
      <vt:lpstr>Corporate Governance</vt:lpstr>
      <vt:lpstr>About ‘Ministry of Corporate Affairs (MCA), Govt. of India</vt:lpstr>
      <vt:lpstr>      MCA has a Three  Tier  Organizational   set - up</vt:lpstr>
      <vt:lpstr> Pre online-MCA 21Scenario in the MCA Offices  prior to  2006: </vt:lpstr>
      <vt:lpstr>Continued from previous slide -1</vt:lpstr>
      <vt:lpstr>Continued from previous slide -1I</vt:lpstr>
      <vt:lpstr>Pre online MCA 21 Prevailed scenario in ROC Offices  (Photos- courtesy  TCS)</vt:lpstr>
      <vt:lpstr>PRE ONLINE MCA 21- A DUMPING YARD - A HEAP OF UNATTENDED DOCUMENTS  STORED / SCATTERED ON THE FLOOR OF THE ROCs OFFICES  (Photos- courtesy  TCS)</vt:lpstr>
      <vt:lpstr>      Adverse Problems- Compliance Management in Physical Mode           – A Difficult  Task :Its Impact  was Disastrous -I:         </vt:lpstr>
      <vt:lpstr>   Adverse Problems- Compliance Management in Physical Mode – A Difficult  Task  :Its Impact  was Disastrous -II  </vt:lpstr>
      <vt:lpstr>Uphill  Task faced  on  account of   the  Vanishing  (or)  fly by night  companies</vt:lpstr>
      <vt:lpstr> Physical Mode to Machine Mode (MCA21):  Transition  </vt:lpstr>
      <vt:lpstr> MCA 21 Backdrop</vt:lpstr>
      <vt:lpstr>Dynamic Nature  of MCA21 Operations  Part (General)  -I</vt:lpstr>
      <vt:lpstr>Dynamic Nature  of MCA21Operations - Part (General)  -II</vt:lpstr>
      <vt:lpstr>A look  at MCA Portal - Ministry of Corporate Affairs, Government of India - http://www.mca.gov.in/</vt:lpstr>
      <vt:lpstr>MCA 21 Portal: http://www.mca.gov.in/MCA21/</vt:lpstr>
      <vt:lpstr>MCA21 Stakeholders- Users</vt:lpstr>
      <vt:lpstr> MCA 21 Features –  An  Omnibus Data Base  - An  Answer and  a  Saviour -I</vt:lpstr>
      <vt:lpstr>                                  MCA 21 Features –  An  Omnibus Data Base  - An  Answer and   a  Saviour -II i. No human interface transactions;   ii. To attend and approve / register or reject  e-form  in a few hours time;   iii.  Taken over  of  limited computer /   piecemeal operations of ROCs from  earlier done and managed by the  NIC;  iv. Covered 40 field offices, 4 RD (now 6  in number) and 20   ROC  offices totaling 64  offices;  v. Estimated Budget 345 crore;  45 million documents digitized;   1200 Employees Trained;  vi. More than 3 lakh  DSC certificates   obtained by Stakeholders in the first year    itself, “the largest planned     deployment of   DSCs for (an)  e-governance  project in India and possibly  in the world,” </vt:lpstr>
      <vt:lpstr>MCA21 – A Flagship E-Governance Initiative – Through  a “PPP” of “MCA” and  “TCS” – Object </vt:lpstr>
      <vt:lpstr>MCA 21 Programme Goals</vt:lpstr>
      <vt:lpstr>  The Primary Components of  MCA21 Programme  at  its Beginning       </vt:lpstr>
      <vt:lpstr>MCA 21 – Basic  Characteristics </vt:lpstr>
      <vt:lpstr>MCA21 “VFO” vs. “BO”-I</vt:lpstr>
      <vt:lpstr>MCA21 “VFO” vs. “BO”-II</vt:lpstr>
      <vt:lpstr>MCA 21 – An absolute (statutory) accessibility to all records of companies</vt:lpstr>
      <vt:lpstr>Electronic Registry- An Unlimited Space</vt:lpstr>
      <vt:lpstr>Validation of   MCA 21 Data</vt:lpstr>
      <vt:lpstr>Management Information System for  MCA21 Data</vt:lpstr>
      <vt:lpstr>MCA 21 Data Mining</vt:lpstr>
      <vt:lpstr>MCA 21 Data Base helps what?</vt:lpstr>
      <vt:lpstr>MCA21 Feasibilities - Online Services Offered at One’s Desk - I</vt:lpstr>
      <vt:lpstr>                                       MCA21 Feasibilities -  Online Services Offered at One’s Desk – II   Role Check Services –    Registration of DSC (Digital Certificates) on MCA portal by Directors, Practicing Professionals, Managers and Secretaries, self user registration as Registered or Business User, View Signatory Details.  ·DIN (Director Identification Number) Related Services –    Apply for DIN , Check DIN Application status, Retrieve DIN application, Generate DIN approval letter online.   Annual Filing Related Services –    Filing and checking Annual Filing Status of the company.  ·Investor Grievance related Services –  Lodging of complaints against companies by the Investor, Track Complaint Status.   </vt:lpstr>
      <vt:lpstr>MCA21 Feasibilities  Online Services Offered at One’s Desk - III</vt:lpstr>
      <vt:lpstr>MCA21-Limitations</vt:lpstr>
      <vt:lpstr>NEXT GENERATION MCA 21 –XBRL  INITIATIVE</vt:lpstr>
      <vt:lpstr> XBRL in MCA21- A NEW INITIATIVE http://www.mca.gov.in/XBRL/costaudit.html</vt:lpstr>
      <vt:lpstr>XBRL Enhances MCA’S Capabilities </vt:lpstr>
      <vt:lpstr>MCA21 v2 - Vision</vt:lpstr>
      <vt:lpstr>MCA21 v2 Object </vt:lpstr>
      <vt:lpstr>MCA21 v2-Implementation</vt:lpstr>
      <vt:lpstr>MCA21 Requires Consistent Improvement </vt:lpstr>
      <vt:lpstr>MCA 21 other Initiatives </vt:lpstr>
      <vt:lpstr> Awards and Accolades for  MCA21</vt:lpstr>
      <vt:lpstr>GPR – An Ultimate:   A Conclusive Remark</vt:lpstr>
      <vt:lpstr>            THANKS TO ALL  THE DISTINGUISHED PARTICIPANTS, OFFICERS  AND STAFF OF DIT, GNCT &amp; NIELIT.    D. VIJAYA BHASKAR , ICLS (Rtd.),  5-7-1/31, Hariharapuram Colony, Vanasthalipuram, HYDERABAD- 500001 E-mail: vizubhas@gmail.com  Mobile No. +919490799961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Government work better through government process reengineering</dc:title>
  <dc:creator>DVB</dc:creator>
  <cp:lastModifiedBy>NIELIT6</cp:lastModifiedBy>
  <cp:revision>48</cp:revision>
  <dcterms:created xsi:type="dcterms:W3CDTF">2006-08-16T00:00:00Z</dcterms:created>
  <dcterms:modified xsi:type="dcterms:W3CDTF">2013-09-28T05:44:01Z</dcterms:modified>
</cp:coreProperties>
</file>